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theme/themeOverride3.xml" ContentType="application/vnd.openxmlformats-officedocument.themeOverride+xml"/>
  <Override PartName="/ppt/charts/chart6.xml" ContentType="application/vnd.openxmlformats-officedocument.drawingml.chart+xml"/>
  <Override PartName="/ppt/theme/themeOverride4.xml" ContentType="application/vnd.openxmlformats-officedocument.themeOverride+xml"/>
  <Override PartName="/ppt/charts/chart7.xml" ContentType="application/vnd.openxmlformats-officedocument.drawingml.chart+xml"/>
  <Override PartName="/ppt/theme/themeOverride5.xml" ContentType="application/vnd.openxmlformats-officedocument.themeOverride+xml"/>
  <Override PartName="/ppt/charts/chart8.xml" ContentType="application/vnd.openxmlformats-officedocument.drawingml.chart+xml"/>
  <Override PartName="/ppt/theme/themeOverride6.xml" ContentType="application/vnd.openxmlformats-officedocument.themeOverride+xml"/>
  <Override PartName="/ppt/charts/chart9.xml" ContentType="application/vnd.openxmlformats-officedocument.drawingml.chart+xml"/>
  <Override PartName="/ppt/theme/themeOverride7.xml" ContentType="application/vnd.openxmlformats-officedocument.themeOverride+xml"/>
  <Override PartName="/ppt/charts/chart10.xml" ContentType="application/vnd.openxmlformats-officedocument.drawingml.chart+xml"/>
  <Override PartName="/ppt/theme/themeOverride8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257" r:id="rId2"/>
    <p:sldId id="300" r:id="rId3"/>
    <p:sldId id="289" r:id="rId4"/>
    <p:sldId id="290" r:id="rId5"/>
    <p:sldId id="297" r:id="rId6"/>
    <p:sldId id="291" r:id="rId7"/>
    <p:sldId id="292" r:id="rId8"/>
    <p:sldId id="298" r:id="rId9"/>
    <p:sldId id="299" r:id="rId10"/>
    <p:sldId id="301" r:id="rId11"/>
    <p:sldId id="302" r:id="rId12"/>
    <p:sldId id="303" r:id="rId13"/>
    <p:sldId id="304" r:id="rId14"/>
    <p:sldId id="305" r:id="rId15"/>
    <p:sldId id="306" r:id="rId16"/>
    <p:sldId id="307" r:id="rId17"/>
    <p:sldId id="308" r:id="rId18"/>
    <p:sldId id="285" r:id="rId19"/>
    <p:sldId id="286" r:id="rId20"/>
    <p:sldId id="284" r:id="rId21"/>
    <p:sldId id="288" r:id="rId22"/>
    <p:sldId id="293" r:id="rId23"/>
    <p:sldId id="294" r:id="rId24"/>
    <p:sldId id="273" r:id="rId25"/>
    <p:sldId id="296" r:id="rId26"/>
    <p:sldId id="295" r:id="rId27"/>
    <p:sldId id="309" r:id="rId28"/>
    <p:sldId id="311" r:id="rId29"/>
    <p:sldId id="312" r:id="rId30"/>
    <p:sldId id="310" r:id="rId31"/>
    <p:sldId id="313" r:id="rId32"/>
    <p:sldId id="314" r:id="rId33"/>
    <p:sldId id="315" r:id="rId34"/>
    <p:sldId id="316" r:id="rId35"/>
    <p:sldId id="317" r:id="rId36"/>
    <p:sldId id="318" r:id="rId37"/>
    <p:sldId id="319" r:id="rId38"/>
    <p:sldId id="320" r:id="rId39"/>
    <p:sldId id="322" r:id="rId40"/>
    <p:sldId id="323" r:id="rId41"/>
    <p:sldId id="321" r:id="rId42"/>
  </p:sldIdLst>
  <p:sldSz cx="9144000" cy="6858000" type="screen4x3"/>
  <p:notesSz cx="7099300" cy="102346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B4876BFB-F03D-48CF-8766-17B5F6FA3AA5}">
          <p14:sldIdLst>
            <p14:sldId id="257"/>
            <p14:sldId id="300"/>
            <p14:sldId id="289"/>
            <p14:sldId id="290"/>
            <p14:sldId id="297"/>
            <p14:sldId id="291"/>
            <p14:sldId id="292"/>
            <p14:sldId id="298"/>
            <p14:sldId id="299"/>
            <p14:sldId id="301"/>
            <p14:sldId id="302"/>
            <p14:sldId id="303"/>
            <p14:sldId id="304"/>
            <p14:sldId id="305"/>
            <p14:sldId id="306"/>
            <p14:sldId id="307"/>
            <p14:sldId id="308"/>
            <p14:sldId id="285"/>
            <p14:sldId id="286"/>
            <p14:sldId id="284"/>
            <p14:sldId id="288"/>
            <p14:sldId id="293"/>
            <p14:sldId id="294"/>
            <p14:sldId id="273"/>
            <p14:sldId id="296"/>
            <p14:sldId id="295"/>
            <p14:sldId id="309"/>
          </p14:sldIdLst>
        </p14:section>
        <p14:section name="Section sans titre" id="{57BD4CF1-2143-4C36-A2E9-9AE73E309DE3}">
          <p14:sldIdLst>
            <p14:sldId id="311"/>
            <p14:sldId id="312"/>
            <p14:sldId id="310"/>
            <p14:sldId id="313"/>
            <p14:sldId id="314"/>
            <p14:sldId id="315"/>
            <p14:sldId id="316"/>
            <p14:sldId id="317"/>
            <p14:sldId id="318"/>
            <p14:sldId id="319"/>
            <p14:sldId id="320"/>
            <p14:sldId id="322"/>
            <p14:sldId id="323"/>
            <p14:sldId id="32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C2FFA5D-87B4-456A-9821-1D502468CF0F}" styleName="Style à thème 1 - Accentuation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59" autoAdjust="0"/>
    <p:restoredTop sz="75567" autoAdjust="0"/>
  </p:normalViewPr>
  <p:slideViewPr>
    <p:cSldViewPr>
      <p:cViewPr>
        <p:scale>
          <a:sx n="100" d="100"/>
          <a:sy n="100" d="100"/>
        </p:scale>
        <p:origin x="-336" y="-3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1" d="100"/>
          <a:sy n="51" d="100"/>
        </p:scale>
        <p:origin x="-2910" y="-90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temp\inspire%20(R&#233;cup&#233;r&#233;).xlsx" TargetMode="External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oleObject" Target="file:///C:\temp\inspire%20(R&#233;cup&#233;r&#233;).xlsx" TargetMode="External"/><Relationship Id="rId1" Type="http://schemas.openxmlformats.org/officeDocument/2006/relationships/themeOverride" Target="../theme/themeOverride8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\\172.20.85.111\craig\33%20-%20CRAIG%20-%20INSPIRE\r&#233;sultats_enquete.xlsx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temp\inspire%20(R&#233;cup&#233;r&#233;)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temp\inspire%20(R&#233;cup&#233;r&#233;).xlsx" TargetMode="Externa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file:///C:\temp\inspire%20(R&#233;cup&#233;r&#233;).xlsx" TargetMode="External"/><Relationship Id="rId1" Type="http://schemas.openxmlformats.org/officeDocument/2006/relationships/themeOverride" Target="../theme/themeOverride3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oleObject" Target="file:///C:\temp\inspire%20(R&#233;cup&#233;r&#233;).xlsx" TargetMode="External"/><Relationship Id="rId1" Type="http://schemas.openxmlformats.org/officeDocument/2006/relationships/themeOverride" Target="../theme/themeOverride4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oleObject" Target="file:///C:\temp\inspire%20(R&#233;cup&#233;r&#233;).xlsx" TargetMode="External"/><Relationship Id="rId1" Type="http://schemas.openxmlformats.org/officeDocument/2006/relationships/themeOverride" Target="../theme/themeOverride5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oleObject" Target="file:///C:\temp\inspire%20(R&#233;cup&#233;r&#233;).xlsx" TargetMode="External"/><Relationship Id="rId1" Type="http://schemas.openxmlformats.org/officeDocument/2006/relationships/themeOverride" Target="../theme/themeOverride6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oleObject" Target="file:///C:\temp\inspire%20(R&#233;cup&#233;r&#233;).xlsx" TargetMode="External"/><Relationship Id="rId1" Type="http://schemas.openxmlformats.org/officeDocument/2006/relationships/themeOverride" Target="../theme/themeOverrid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pivotSource>
    <c:name>[inspire (Récupéré).xlsx]Feuil13!Tableau croisé dynamique8</c:name>
    <c:fmtId val="3"/>
  </c:pivotSource>
  <c:chart>
    <c:autoTitleDeleted val="1"/>
    <c:pivotFmts>
      <c:pivotFmt>
        <c:idx val="0"/>
        <c:spPr>
          <a:ln w="12700">
            <a:solidFill>
              <a:sysClr val="windowText" lastClr="000000"/>
            </a:solidFill>
          </a:ln>
        </c:spPr>
        <c:marker>
          <c:symbol val="none"/>
        </c:marker>
        <c:dLbl>
          <c:idx val="0"/>
          <c:spPr/>
          <c:txPr>
            <a:bodyPr/>
            <a:lstStyle/>
            <a:p>
              <a:pPr>
                <a:defRPr sz="1200" b="1"/>
              </a:pPr>
              <a:endParaRPr lang="fr-FR"/>
            </a:p>
          </c:txPr>
          <c:dLblPos val="outEnd"/>
          <c:showLegendKey val="0"/>
          <c:showVal val="0"/>
          <c:showCatName val="1"/>
          <c:showSerName val="0"/>
          <c:showPercent val="1"/>
          <c:showBubbleSize val="0"/>
        </c:dLbl>
      </c:pivotFmt>
      <c:pivotFmt>
        <c:idx val="1"/>
        <c:spPr>
          <a:solidFill>
            <a:srgbClr val="66FF33"/>
          </a:solidFill>
          <a:ln w="12700">
            <a:solidFill>
              <a:sysClr val="windowText" lastClr="000000"/>
            </a:solidFill>
          </a:ln>
        </c:spPr>
      </c:pivotFmt>
      <c:pivotFmt>
        <c:idx val="2"/>
        <c:spPr>
          <a:solidFill>
            <a:srgbClr val="FFC000"/>
          </a:solidFill>
          <a:ln w="12700">
            <a:solidFill>
              <a:sysClr val="windowText" lastClr="000000"/>
            </a:solidFill>
          </a:ln>
        </c:spPr>
      </c:pivotFmt>
      <c:pivotFmt>
        <c:idx val="3"/>
        <c:spPr>
          <a:solidFill>
            <a:srgbClr val="3399FF"/>
          </a:solidFill>
          <a:ln w="12700">
            <a:solidFill>
              <a:sysClr val="windowText" lastClr="000000"/>
            </a:solidFill>
          </a:ln>
        </c:spPr>
      </c:pivotFmt>
      <c:pivotFmt>
        <c:idx val="4"/>
        <c:spPr>
          <a:ln w="12700">
            <a:solidFill>
              <a:sysClr val="windowText" lastClr="000000"/>
            </a:solidFill>
          </a:ln>
        </c:spPr>
        <c:marker>
          <c:symbol val="none"/>
        </c:marker>
        <c:dLbl>
          <c:idx val="0"/>
          <c:spPr/>
          <c:txPr>
            <a:bodyPr/>
            <a:lstStyle/>
            <a:p>
              <a:pPr>
                <a:defRPr sz="1200" b="1"/>
              </a:pPr>
              <a:endParaRPr lang="fr-FR"/>
            </a:p>
          </c:txPr>
          <c:dLblPos val="outEnd"/>
          <c:showLegendKey val="0"/>
          <c:showVal val="0"/>
          <c:showCatName val="1"/>
          <c:showSerName val="0"/>
          <c:showPercent val="1"/>
          <c:showBubbleSize val="0"/>
        </c:dLbl>
      </c:pivotFmt>
      <c:pivotFmt>
        <c:idx val="5"/>
        <c:spPr>
          <a:solidFill>
            <a:srgbClr val="66FF33"/>
          </a:solidFill>
          <a:ln w="12700">
            <a:solidFill>
              <a:sysClr val="windowText" lastClr="000000"/>
            </a:solidFill>
          </a:ln>
        </c:spPr>
      </c:pivotFmt>
      <c:pivotFmt>
        <c:idx val="6"/>
        <c:spPr>
          <a:solidFill>
            <a:srgbClr val="FFC000"/>
          </a:solidFill>
          <a:ln w="12700">
            <a:solidFill>
              <a:sysClr val="windowText" lastClr="000000"/>
            </a:solidFill>
          </a:ln>
        </c:spPr>
      </c:pivotFmt>
      <c:pivotFmt>
        <c:idx val="7"/>
        <c:spPr>
          <a:solidFill>
            <a:srgbClr val="3399FF"/>
          </a:solidFill>
          <a:ln w="12700">
            <a:solidFill>
              <a:sysClr val="windowText" lastClr="000000"/>
            </a:solidFill>
          </a:ln>
        </c:spPr>
      </c:pivotFmt>
      <c:pivotFmt>
        <c:idx val="8"/>
        <c:spPr>
          <a:ln w="12700">
            <a:solidFill>
              <a:sysClr val="windowText" lastClr="000000"/>
            </a:solidFill>
          </a:ln>
        </c:spPr>
        <c:marker>
          <c:symbol val="none"/>
        </c:marker>
        <c:dLbl>
          <c:idx val="0"/>
          <c:spPr/>
          <c:txPr>
            <a:bodyPr/>
            <a:lstStyle/>
            <a:p>
              <a:pPr>
                <a:defRPr sz="1200" b="1"/>
              </a:pPr>
              <a:endParaRPr lang="fr-FR"/>
            </a:p>
          </c:txPr>
          <c:dLblPos val="outEnd"/>
          <c:showLegendKey val="0"/>
          <c:showVal val="0"/>
          <c:showCatName val="1"/>
          <c:showSerName val="0"/>
          <c:showPercent val="1"/>
          <c:showBubbleSize val="0"/>
        </c:dLbl>
      </c:pivotFmt>
      <c:pivotFmt>
        <c:idx val="9"/>
        <c:spPr>
          <a:solidFill>
            <a:srgbClr val="66FF33"/>
          </a:solidFill>
          <a:ln w="12700">
            <a:solidFill>
              <a:sysClr val="windowText" lastClr="000000"/>
            </a:solidFill>
          </a:ln>
        </c:spPr>
      </c:pivotFmt>
      <c:pivotFmt>
        <c:idx val="10"/>
        <c:spPr>
          <a:solidFill>
            <a:srgbClr val="FFC000"/>
          </a:solidFill>
          <a:ln w="12700">
            <a:solidFill>
              <a:sysClr val="windowText" lastClr="000000"/>
            </a:solidFill>
          </a:ln>
        </c:spPr>
      </c:pivotFmt>
      <c:pivotFmt>
        <c:idx val="11"/>
        <c:spPr>
          <a:solidFill>
            <a:srgbClr val="3399FF"/>
          </a:solidFill>
          <a:ln w="12700">
            <a:solidFill>
              <a:sysClr val="windowText" lastClr="000000"/>
            </a:solidFill>
          </a:ln>
        </c:spPr>
      </c:pivotFmt>
    </c:pivotFmts>
    <c:plotArea>
      <c:layout>
        <c:manualLayout>
          <c:layoutTarget val="inner"/>
          <c:xMode val="edge"/>
          <c:yMode val="edge"/>
          <c:x val="0.20532587022494578"/>
          <c:y val="0.25793958979883214"/>
          <c:w val="0.46712743418372615"/>
          <c:h val="0.65567348055434438"/>
        </c:manualLayout>
      </c:layout>
      <c:pieChart>
        <c:varyColors val="1"/>
        <c:ser>
          <c:idx val="0"/>
          <c:order val="0"/>
          <c:tx>
            <c:strRef>
              <c:f>Feuil13!$B$85</c:f>
              <c:strCache>
                <c:ptCount val="1"/>
                <c:pt idx="0">
                  <c:v>Total</c:v>
                </c:pt>
              </c:strCache>
            </c:strRef>
          </c:tx>
          <c:spPr>
            <a:ln w="12700">
              <a:solidFill>
                <a:sysClr val="windowText" lastClr="000000"/>
              </a:solidFill>
            </a:ln>
          </c:spPr>
          <c:explosion val="14"/>
          <c:dPt>
            <c:idx val="0"/>
            <c:bubble3D val="0"/>
            <c:spPr>
              <a:solidFill>
                <a:srgbClr val="66FF33"/>
              </a:solidFill>
              <a:ln w="12700">
                <a:solidFill>
                  <a:sysClr val="windowText" lastClr="000000"/>
                </a:solidFill>
              </a:ln>
            </c:spPr>
          </c:dPt>
          <c:dPt>
            <c:idx val="1"/>
            <c:bubble3D val="0"/>
            <c:spPr>
              <a:solidFill>
                <a:srgbClr val="FFC000"/>
              </a:solidFill>
              <a:ln w="12700">
                <a:solidFill>
                  <a:sysClr val="windowText" lastClr="000000"/>
                </a:solidFill>
              </a:ln>
            </c:spPr>
          </c:dPt>
          <c:dPt>
            <c:idx val="2"/>
            <c:bubble3D val="0"/>
            <c:spPr>
              <a:solidFill>
                <a:srgbClr val="3399FF"/>
              </a:solidFill>
              <a:ln w="12700">
                <a:solidFill>
                  <a:sysClr val="windowText" lastClr="000000"/>
                </a:solidFill>
              </a:ln>
            </c:spPr>
          </c:dPt>
          <c:dLbls>
            <c:dLbl>
              <c:idx val="3"/>
              <c:layout>
                <c:manualLayout>
                  <c:x val="2.0112287718518605E-2"/>
                  <c:y val="4.5602605863192182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fr-FR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Feuil13!$A$86:$A$97</c:f>
              <c:strCache>
                <c:ptCount val="11"/>
                <c:pt idx="0">
                  <c:v>Association avec mission de service public</c:v>
                </c:pt>
                <c:pt idx="1">
                  <c:v>Autre EPCI</c:v>
                </c:pt>
                <c:pt idx="2">
                  <c:v>Autres</c:v>
                </c:pt>
                <c:pt idx="3">
                  <c:v>Chambre consulaire</c:v>
                </c:pt>
                <c:pt idx="4">
                  <c:v>Commune</c:v>
                </c:pt>
                <c:pt idx="5">
                  <c:v>Conseil général ou régional</c:v>
                </c:pt>
                <c:pt idx="6">
                  <c:v>EPCI à fiscalité propre</c:v>
                </c:pt>
                <c:pt idx="7">
                  <c:v>Établissement public</c:v>
                </c:pt>
                <c:pt idx="8">
                  <c:v>SA sous contrôle de l’État</c:v>
                </c:pt>
                <c:pt idx="9">
                  <c:v>Service de l’État</c:v>
                </c:pt>
                <c:pt idx="10">
                  <c:v>(vide)</c:v>
                </c:pt>
              </c:strCache>
            </c:strRef>
          </c:cat>
          <c:val>
            <c:numRef>
              <c:f>Feuil13!$B$86:$B$97</c:f>
              <c:numCache>
                <c:formatCode>General</c:formatCode>
                <c:ptCount val="11"/>
                <c:pt idx="0">
                  <c:v>7</c:v>
                </c:pt>
                <c:pt idx="1">
                  <c:v>8</c:v>
                </c:pt>
                <c:pt idx="2">
                  <c:v>2</c:v>
                </c:pt>
                <c:pt idx="3">
                  <c:v>1</c:v>
                </c:pt>
                <c:pt idx="4">
                  <c:v>17</c:v>
                </c:pt>
                <c:pt idx="5">
                  <c:v>4</c:v>
                </c:pt>
                <c:pt idx="6">
                  <c:v>18</c:v>
                </c:pt>
                <c:pt idx="7">
                  <c:v>13</c:v>
                </c:pt>
                <c:pt idx="8">
                  <c:v>1</c:v>
                </c:pt>
                <c:pt idx="9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24201245595288731"/>
          <c:y val="8.7763080594133042E-2"/>
          <c:w val="0.50894816013610944"/>
          <c:h val="0.81324576615461053"/>
        </c:manualLayout>
      </c:layout>
      <c:pieChart>
        <c:varyColors val="1"/>
        <c:ser>
          <c:idx val="0"/>
          <c:order val="0"/>
          <c:spPr>
            <a:ln w="12700">
              <a:solidFill>
                <a:sysClr val="windowText" lastClr="000000"/>
              </a:solidFill>
            </a:ln>
          </c:spPr>
          <c:explosion val="8"/>
          <c:dPt>
            <c:idx val="0"/>
            <c:bubble3D val="0"/>
            <c:spPr>
              <a:solidFill>
                <a:srgbClr val="66FF33"/>
              </a:solidFill>
              <a:ln w="12700">
                <a:solidFill>
                  <a:sysClr val="windowText" lastClr="000000"/>
                </a:solidFill>
              </a:ln>
            </c:spPr>
          </c:dPt>
          <c:dPt>
            <c:idx val="1"/>
            <c:bubble3D val="0"/>
            <c:spPr>
              <a:solidFill>
                <a:srgbClr val="FFC000"/>
              </a:solidFill>
              <a:ln w="12700">
                <a:solidFill>
                  <a:sysClr val="windowText" lastClr="000000"/>
                </a:solidFill>
              </a:ln>
            </c:spPr>
          </c:dPt>
          <c:dPt>
            <c:idx val="2"/>
            <c:bubble3D val="0"/>
            <c:explosion val="14"/>
            <c:spPr>
              <a:solidFill>
                <a:srgbClr val="3399FF"/>
              </a:solidFill>
              <a:ln w="12700">
                <a:solidFill>
                  <a:sysClr val="windowText" lastClr="000000"/>
                </a:solidFill>
              </a:ln>
            </c:spPr>
          </c:dPt>
          <c:dLbls>
            <c:dLbl>
              <c:idx val="2"/>
              <c:layout>
                <c:manualLayout>
                  <c:x val="6.6754501537110239E-2"/>
                  <c:y val="-1.0292281038387615E-16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fr-FR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Feuil17!$D$11:$D$15</c:f>
              <c:strCache>
                <c:ptCount val="5"/>
                <c:pt idx="0">
                  <c:v>Accompagnement et expertise technique</c:v>
                </c:pt>
                <c:pt idx="1">
                  <c:v>Autres</c:v>
                </c:pt>
                <c:pt idx="2">
                  <c:v>Formation / accompagnement au renseignement des métadonnées</c:v>
                </c:pt>
                <c:pt idx="3">
                  <c:v>Mise en place d'un outil régional proposant les 3 services (catalogage, flux, téléchargement)</c:v>
                </c:pt>
                <c:pt idx="4">
                  <c:v>Participation à des groupes de travail</c:v>
                </c:pt>
              </c:strCache>
            </c:strRef>
          </c:cat>
          <c:val>
            <c:numRef>
              <c:f>Feuil17!$E$11:$E$15</c:f>
              <c:numCache>
                <c:formatCode>General</c:formatCode>
                <c:ptCount val="5"/>
                <c:pt idx="0">
                  <c:v>13</c:v>
                </c:pt>
                <c:pt idx="1">
                  <c:v>2</c:v>
                </c:pt>
                <c:pt idx="2">
                  <c:v>28</c:v>
                </c:pt>
                <c:pt idx="3">
                  <c:v>14</c:v>
                </c:pt>
                <c:pt idx="4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8335704022939331"/>
          <c:y val="0.13350238862348629"/>
          <c:w val="0.62902824594581064"/>
          <c:h val="0.76322093841425032"/>
        </c:manualLayout>
      </c:layout>
      <c:pieChart>
        <c:varyColors val="1"/>
        <c:ser>
          <c:idx val="0"/>
          <c:order val="0"/>
          <c:spPr>
            <a:ln w="12700">
              <a:solidFill>
                <a:sysClr val="windowText" lastClr="000000"/>
              </a:solidFill>
            </a:ln>
          </c:spPr>
          <c:explosion val="12"/>
          <c:dPt>
            <c:idx val="0"/>
            <c:bubble3D val="0"/>
            <c:spPr>
              <a:solidFill>
                <a:srgbClr val="66FF33"/>
              </a:solidFill>
              <a:ln w="12700">
                <a:solidFill>
                  <a:sysClr val="windowText" lastClr="000000"/>
                </a:solidFill>
              </a:ln>
            </c:spPr>
          </c:dPt>
          <c:dPt>
            <c:idx val="1"/>
            <c:bubble3D val="0"/>
            <c:spPr>
              <a:solidFill>
                <a:srgbClr val="FFC000"/>
              </a:solidFill>
              <a:ln w="12700">
                <a:solidFill>
                  <a:sysClr val="windowText" lastClr="000000"/>
                </a:solidFill>
              </a:ln>
            </c:spPr>
          </c:dPt>
          <c:dPt>
            <c:idx val="2"/>
            <c:bubble3D val="0"/>
            <c:spPr>
              <a:solidFill>
                <a:srgbClr val="3399FF"/>
              </a:solidFill>
              <a:ln w="12700">
                <a:solidFill>
                  <a:sysClr val="windowText" lastClr="000000"/>
                </a:solidFill>
              </a:ln>
            </c:spPr>
          </c:dPt>
          <c:dLbls>
            <c:dLbl>
              <c:idx val="0"/>
              <c:layout>
                <c:manualLayout>
                  <c:x val="0"/>
                  <c:y val="0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5.232935046289118E-2"/>
                  <c:y val="0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fr-FR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[résultats_enquete.xlsx]utl_prod!$A$2:$A$4</c:f>
              <c:strCache>
                <c:ptCount val="3"/>
                <c:pt idx="0">
                  <c:v>Producteur et utilisateur de données</c:v>
                </c:pt>
                <c:pt idx="1">
                  <c:v>Utilisateur de données</c:v>
                </c:pt>
                <c:pt idx="2">
                  <c:v>Producteur de données</c:v>
                </c:pt>
              </c:strCache>
            </c:strRef>
          </c:cat>
          <c:val>
            <c:numRef>
              <c:f>[résultats_enquete.xlsx]utl_prod!$B$2:$B$4</c:f>
              <c:numCache>
                <c:formatCode>0.00</c:formatCode>
                <c:ptCount val="3"/>
                <c:pt idx="0">
                  <c:v>55.555555555555557</c:v>
                </c:pt>
                <c:pt idx="1">
                  <c:v>41.975308641975303</c:v>
                </c:pt>
                <c:pt idx="2">
                  <c:v>2.4691358024691357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20"/>
    </mc:Choice>
    <mc:Fallback>
      <c:style val="20"/>
    </mc:Fallback>
  </mc:AlternateContent>
  <c:pivotSource>
    <c:name>[inspire (Récupéré).xlsx]Donnees par annexes!Tableau croisé dynamique8</c:name>
    <c:fmtId val="9"/>
  </c:pivotSource>
  <c:chart>
    <c:autoTitleDeleted val="1"/>
    <c:pivotFmts>
      <c:pivotFmt>
        <c:idx val="0"/>
      </c:pivotFmt>
      <c:pivotFmt>
        <c:idx val="1"/>
        <c:marker>
          <c:symbol val="none"/>
        </c:marker>
      </c:pivotFmt>
      <c:pivotFmt>
        <c:idx val="2"/>
        <c:spPr>
          <a:solidFill>
            <a:srgbClr val="00B050"/>
          </a:solidFill>
        </c:spPr>
      </c:pivotFmt>
      <c:pivotFmt>
        <c:idx val="3"/>
        <c:spPr>
          <a:solidFill>
            <a:srgbClr val="00B050"/>
          </a:solidFill>
        </c:spPr>
      </c:pivotFmt>
      <c:pivotFmt>
        <c:idx val="4"/>
        <c:spPr>
          <a:solidFill>
            <a:srgbClr val="00B050"/>
          </a:solidFill>
        </c:spPr>
      </c:pivotFmt>
      <c:pivotFmt>
        <c:idx val="5"/>
        <c:spPr>
          <a:solidFill>
            <a:srgbClr val="00B050"/>
          </a:solidFill>
        </c:spPr>
      </c:pivotFmt>
      <c:pivotFmt>
        <c:idx val="6"/>
        <c:spPr>
          <a:solidFill>
            <a:srgbClr val="00B050"/>
          </a:solidFill>
        </c:spPr>
      </c:pivotFmt>
      <c:pivotFmt>
        <c:idx val="7"/>
        <c:spPr>
          <a:solidFill>
            <a:srgbClr val="00B050"/>
          </a:solidFill>
        </c:spPr>
      </c:pivotFmt>
      <c:pivotFmt>
        <c:idx val="8"/>
        <c:spPr>
          <a:solidFill>
            <a:srgbClr val="00B050"/>
          </a:solidFill>
        </c:spPr>
      </c:pivotFmt>
      <c:pivotFmt>
        <c:idx val="9"/>
        <c:spPr>
          <a:solidFill>
            <a:srgbClr val="00B050"/>
          </a:solidFill>
        </c:spPr>
      </c:pivotFmt>
      <c:pivotFmt>
        <c:idx val="10"/>
        <c:spPr>
          <a:solidFill>
            <a:srgbClr val="00B050"/>
          </a:solidFill>
        </c:spPr>
      </c:pivotFmt>
      <c:pivotFmt>
        <c:idx val="11"/>
        <c:spPr>
          <a:solidFill>
            <a:srgbClr val="FF0000"/>
          </a:solidFill>
        </c:spPr>
      </c:pivotFmt>
      <c:pivotFmt>
        <c:idx val="12"/>
        <c:spPr>
          <a:solidFill>
            <a:srgbClr val="FF0000"/>
          </a:solidFill>
        </c:spPr>
      </c:pivotFmt>
      <c:pivotFmt>
        <c:idx val="13"/>
        <c:spPr>
          <a:solidFill>
            <a:srgbClr val="FF0000"/>
          </a:solidFill>
        </c:spPr>
      </c:pivotFmt>
      <c:pivotFmt>
        <c:idx val="14"/>
        <c:spPr>
          <a:solidFill>
            <a:srgbClr val="0070C0"/>
          </a:solidFill>
        </c:spPr>
      </c:pivotFmt>
      <c:pivotFmt>
        <c:idx val="15"/>
        <c:spPr>
          <a:solidFill>
            <a:srgbClr val="0070C0"/>
          </a:solidFill>
        </c:spPr>
      </c:pivotFmt>
      <c:pivotFmt>
        <c:idx val="16"/>
        <c:spPr>
          <a:solidFill>
            <a:srgbClr val="0070C0"/>
          </a:solidFill>
        </c:spPr>
      </c:pivotFmt>
      <c:pivotFmt>
        <c:idx val="17"/>
        <c:spPr>
          <a:solidFill>
            <a:srgbClr val="0070C0"/>
          </a:solidFill>
        </c:spPr>
      </c:pivotFmt>
      <c:pivotFmt>
        <c:idx val="18"/>
        <c:spPr>
          <a:solidFill>
            <a:srgbClr val="0070C0"/>
          </a:solidFill>
        </c:spPr>
      </c:pivotFmt>
      <c:pivotFmt>
        <c:idx val="19"/>
        <c:spPr>
          <a:solidFill>
            <a:srgbClr val="0070C0"/>
          </a:solidFill>
        </c:spPr>
      </c:pivotFmt>
      <c:pivotFmt>
        <c:idx val="20"/>
        <c:spPr>
          <a:solidFill>
            <a:srgbClr val="0070C0"/>
          </a:solidFill>
        </c:spPr>
      </c:pivotFmt>
      <c:pivotFmt>
        <c:idx val="21"/>
        <c:spPr>
          <a:solidFill>
            <a:srgbClr val="0070C0"/>
          </a:solidFill>
        </c:spPr>
      </c:pivotFmt>
      <c:pivotFmt>
        <c:idx val="22"/>
        <c:spPr>
          <a:solidFill>
            <a:srgbClr val="0070C0"/>
          </a:solidFill>
        </c:spPr>
      </c:pivotFmt>
      <c:pivotFmt>
        <c:idx val="23"/>
        <c:spPr>
          <a:solidFill>
            <a:srgbClr val="0070C0"/>
          </a:solidFill>
        </c:spPr>
      </c:pivotFmt>
      <c:pivotFmt>
        <c:idx val="24"/>
        <c:spPr>
          <a:solidFill>
            <a:srgbClr val="0070C0"/>
          </a:solidFill>
        </c:spPr>
      </c:pivotFmt>
      <c:pivotFmt>
        <c:idx val="25"/>
        <c:marker>
          <c:symbol val="none"/>
        </c:marker>
      </c:pivotFmt>
      <c:pivotFmt>
        <c:idx val="26"/>
        <c:spPr>
          <a:solidFill>
            <a:srgbClr val="00B050"/>
          </a:solidFill>
        </c:spPr>
      </c:pivotFmt>
      <c:pivotFmt>
        <c:idx val="27"/>
        <c:spPr>
          <a:solidFill>
            <a:srgbClr val="00B050"/>
          </a:solidFill>
        </c:spPr>
      </c:pivotFmt>
      <c:pivotFmt>
        <c:idx val="28"/>
        <c:spPr>
          <a:solidFill>
            <a:srgbClr val="00B050"/>
          </a:solidFill>
        </c:spPr>
      </c:pivotFmt>
      <c:pivotFmt>
        <c:idx val="29"/>
        <c:spPr>
          <a:solidFill>
            <a:srgbClr val="00B050"/>
          </a:solidFill>
        </c:spPr>
      </c:pivotFmt>
      <c:pivotFmt>
        <c:idx val="30"/>
        <c:spPr>
          <a:solidFill>
            <a:srgbClr val="00B050"/>
          </a:solidFill>
        </c:spPr>
      </c:pivotFmt>
      <c:pivotFmt>
        <c:idx val="31"/>
        <c:spPr>
          <a:solidFill>
            <a:srgbClr val="00B050"/>
          </a:solidFill>
        </c:spPr>
      </c:pivotFmt>
      <c:pivotFmt>
        <c:idx val="32"/>
        <c:spPr>
          <a:solidFill>
            <a:srgbClr val="00B050"/>
          </a:solidFill>
        </c:spPr>
      </c:pivotFmt>
      <c:pivotFmt>
        <c:idx val="33"/>
        <c:spPr>
          <a:solidFill>
            <a:srgbClr val="00B050"/>
          </a:solidFill>
        </c:spPr>
      </c:pivotFmt>
      <c:pivotFmt>
        <c:idx val="34"/>
        <c:spPr>
          <a:solidFill>
            <a:srgbClr val="00B050"/>
          </a:solidFill>
        </c:spPr>
      </c:pivotFmt>
      <c:pivotFmt>
        <c:idx val="35"/>
        <c:spPr>
          <a:solidFill>
            <a:srgbClr val="FF0000"/>
          </a:solidFill>
        </c:spPr>
      </c:pivotFmt>
      <c:pivotFmt>
        <c:idx val="36"/>
        <c:spPr>
          <a:solidFill>
            <a:srgbClr val="FF0000"/>
          </a:solidFill>
        </c:spPr>
      </c:pivotFmt>
      <c:pivotFmt>
        <c:idx val="37"/>
        <c:spPr>
          <a:solidFill>
            <a:srgbClr val="FF0000"/>
          </a:solidFill>
        </c:spPr>
      </c:pivotFmt>
      <c:pivotFmt>
        <c:idx val="38"/>
        <c:spPr>
          <a:solidFill>
            <a:srgbClr val="0070C0"/>
          </a:solidFill>
        </c:spPr>
      </c:pivotFmt>
      <c:pivotFmt>
        <c:idx val="39"/>
        <c:spPr>
          <a:solidFill>
            <a:srgbClr val="0070C0"/>
          </a:solidFill>
        </c:spPr>
      </c:pivotFmt>
      <c:pivotFmt>
        <c:idx val="40"/>
        <c:spPr>
          <a:solidFill>
            <a:srgbClr val="0070C0"/>
          </a:solidFill>
        </c:spPr>
      </c:pivotFmt>
      <c:pivotFmt>
        <c:idx val="41"/>
        <c:spPr>
          <a:solidFill>
            <a:srgbClr val="0070C0"/>
          </a:solidFill>
        </c:spPr>
      </c:pivotFmt>
      <c:pivotFmt>
        <c:idx val="42"/>
        <c:spPr>
          <a:solidFill>
            <a:srgbClr val="0070C0"/>
          </a:solidFill>
        </c:spPr>
      </c:pivotFmt>
      <c:pivotFmt>
        <c:idx val="43"/>
        <c:spPr>
          <a:solidFill>
            <a:srgbClr val="0070C0"/>
          </a:solidFill>
        </c:spPr>
      </c:pivotFmt>
      <c:pivotFmt>
        <c:idx val="44"/>
        <c:spPr>
          <a:solidFill>
            <a:srgbClr val="0070C0"/>
          </a:solidFill>
        </c:spPr>
      </c:pivotFmt>
      <c:pivotFmt>
        <c:idx val="45"/>
        <c:spPr>
          <a:solidFill>
            <a:srgbClr val="0070C0"/>
          </a:solidFill>
        </c:spPr>
      </c:pivotFmt>
      <c:pivotFmt>
        <c:idx val="46"/>
        <c:spPr>
          <a:solidFill>
            <a:srgbClr val="0070C0"/>
          </a:solidFill>
        </c:spPr>
      </c:pivotFmt>
      <c:pivotFmt>
        <c:idx val="47"/>
        <c:spPr>
          <a:solidFill>
            <a:srgbClr val="0070C0"/>
          </a:solidFill>
        </c:spPr>
      </c:pivotFmt>
      <c:pivotFmt>
        <c:idx val="48"/>
        <c:spPr>
          <a:solidFill>
            <a:srgbClr val="0070C0"/>
          </a:solidFill>
        </c:spPr>
      </c:pivotFmt>
      <c:pivotFmt>
        <c:idx val="49"/>
        <c:marker>
          <c:symbol val="none"/>
        </c:marker>
      </c:pivotFmt>
      <c:pivotFmt>
        <c:idx val="50"/>
        <c:spPr>
          <a:solidFill>
            <a:srgbClr val="00B050"/>
          </a:solidFill>
        </c:spPr>
      </c:pivotFmt>
      <c:pivotFmt>
        <c:idx val="51"/>
        <c:spPr>
          <a:solidFill>
            <a:srgbClr val="00B050"/>
          </a:solidFill>
        </c:spPr>
      </c:pivotFmt>
      <c:pivotFmt>
        <c:idx val="52"/>
        <c:spPr>
          <a:solidFill>
            <a:srgbClr val="00B050"/>
          </a:solidFill>
        </c:spPr>
      </c:pivotFmt>
      <c:pivotFmt>
        <c:idx val="53"/>
        <c:spPr>
          <a:solidFill>
            <a:srgbClr val="00B050"/>
          </a:solidFill>
        </c:spPr>
      </c:pivotFmt>
      <c:pivotFmt>
        <c:idx val="54"/>
        <c:spPr>
          <a:solidFill>
            <a:srgbClr val="00B050"/>
          </a:solidFill>
        </c:spPr>
      </c:pivotFmt>
      <c:pivotFmt>
        <c:idx val="55"/>
        <c:spPr>
          <a:solidFill>
            <a:srgbClr val="00B050"/>
          </a:solidFill>
        </c:spPr>
      </c:pivotFmt>
      <c:pivotFmt>
        <c:idx val="56"/>
        <c:spPr>
          <a:solidFill>
            <a:srgbClr val="00B050"/>
          </a:solidFill>
        </c:spPr>
      </c:pivotFmt>
      <c:pivotFmt>
        <c:idx val="57"/>
        <c:spPr>
          <a:solidFill>
            <a:srgbClr val="00B050"/>
          </a:solidFill>
        </c:spPr>
      </c:pivotFmt>
      <c:pivotFmt>
        <c:idx val="58"/>
        <c:spPr>
          <a:solidFill>
            <a:srgbClr val="00B050"/>
          </a:solidFill>
        </c:spPr>
      </c:pivotFmt>
      <c:pivotFmt>
        <c:idx val="59"/>
        <c:spPr>
          <a:solidFill>
            <a:srgbClr val="FF0000"/>
          </a:solidFill>
        </c:spPr>
      </c:pivotFmt>
      <c:pivotFmt>
        <c:idx val="60"/>
        <c:spPr>
          <a:solidFill>
            <a:srgbClr val="FF0000"/>
          </a:solidFill>
        </c:spPr>
      </c:pivotFmt>
      <c:pivotFmt>
        <c:idx val="61"/>
        <c:spPr>
          <a:solidFill>
            <a:srgbClr val="FF0000"/>
          </a:solidFill>
        </c:spPr>
      </c:pivotFmt>
      <c:pivotFmt>
        <c:idx val="62"/>
        <c:spPr>
          <a:solidFill>
            <a:srgbClr val="0070C0"/>
          </a:solidFill>
        </c:spPr>
      </c:pivotFmt>
      <c:pivotFmt>
        <c:idx val="63"/>
        <c:spPr>
          <a:solidFill>
            <a:srgbClr val="0070C0"/>
          </a:solidFill>
        </c:spPr>
      </c:pivotFmt>
      <c:pivotFmt>
        <c:idx val="64"/>
        <c:spPr>
          <a:solidFill>
            <a:srgbClr val="0070C0"/>
          </a:solidFill>
        </c:spPr>
      </c:pivotFmt>
      <c:pivotFmt>
        <c:idx val="65"/>
        <c:spPr>
          <a:solidFill>
            <a:srgbClr val="0070C0"/>
          </a:solidFill>
        </c:spPr>
      </c:pivotFmt>
      <c:pivotFmt>
        <c:idx val="66"/>
        <c:spPr>
          <a:solidFill>
            <a:srgbClr val="0070C0"/>
          </a:solidFill>
        </c:spPr>
      </c:pivotFmt>
      <c:pivotFmt>
        <c:idx val="67"/>
        <c:spPr>
          <a:solidFill>
            <a:srgbClr val="0070C0"/>
          </a:solidFill>
        </c:spPr>
      </c:pivotFmt>
      <c:pivotFmt>
        <c:idx val="68"/>
        <c:spPr>
          <a:solidFill>
            <a:srgbClr val="0070C0"/>
          </a:solidFill>
        </c:spPr>
      </c:pivotFmt>
      <c:pivotFmt>
        <c:idx val="69"/>
        <c:spPr>
          <a:solidFill>
            <a:srgbClr val="0070C0"/>
          </a:solidFill>
        </c:spPr>
      </c:pivotFmt>
      <c:pivotFmt>
        <c:idx val="70"/>
        <c:spPr>
          <a:solidFill>
            <a:srgbClr val="0070C0"/>
          </a:solidFill>
        </c:spPr>
      </c:pivotFmt>
      <c:pivotFmt>
        <c:idx val="71"/>
        <c:spPr>
          <a:solidFill>
            <a:srgbClr val="0070C0"/>
          </a:solidFill>
        </c:spPr>
      </c:pivotFmt>
      <c:pivotFmt>
        <c:idx val="72"/>
        <c:spPr>
          <a:solidFill>
            <a:srgbClr val="0070C0"/>
          </a:solidFill>
        </c:spPr>
      </c:pivotFmt>
    </c:pivotFmts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'Donnees par annexes'!$E$6</c:f>
              <c:strCache>
                <c:ptCount val="1"/>
                <c:pt idx="0">
                  <c:v>Total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00FF00"/>
              </a:solidFill>
            </c:spPr>
          </c:dPt>
          <c:dPt>
            <c:idx val="1"/>
            <c:invertIfNegative val="0"/>
            <c:bubble3D val="0"/>
            <c:spPr>
              <a:solidFill>
                <a:srgbClr val="00FF00"/>
              </a:solidFill>
            </c:spPr>
          </c:dPt>
          <c:dPt>
            <c:idx val="2"/>
            <c:invertIfNegative val="0"/>
            <c:bubble3D val="0"/>
            <c:spPr>
              <a:solidFill>
                <a:srgbClr val="00FF00"/>
              </a:solidFill>
            </c:spPr>
          </c:dPt>
          <c:dPt>
            <c:idx val="3"/>
            <c:invertIfNegative val="0"/>
            <c:bubble3D val="0"/>
            <c:spPr>
              <a:solidFill>
                <a:srgbClr val="00FF00"/>
              </a:solidFill>
            </c:spPr>
          </c:dPt>
          <c:dPt>
            <c:idx val="4"/>
            <c:invertIfNegative val="0"/>
            <c:bubble3D val="0"/>
            <c:spPr>
              <a:solidFill>
                <a:srgbClr val="00FF00"/>
              </a:solidFill>
            </c:spPr>
          </c:dPt>
          <c:dPt>
            <c:idx val="5"/>
            <c:invertIfNegative val="0"/>
            <c:bubble3D val="0"/>
            <c:spPr>
              <a:solidFill>
                <a:srgbClr val="00FF00"/>
              </a:solidFill>
            </c:spPr>
          </c:dPt>
          <c:dPt>
            <c:idx val="6"/>
            <c:invertIfNegative val="0"/>
            <c:bubble3D val="0"/>
            <c:spPr>
              <a:solidFill>
                <a:srgbClr val="00FF00"/>
              </a:solidFill>
            </c:spPr>
          </c:dPt>
          <c:dPt>
            <c:idx val="7"/>
            <c:invertIfNegative val="0"/>
            <c:bubble3D val="0"/>
            <c:spPr>
              <a:solidFill>
                <a:srgbClr val="00FF00"/>
              </a:solidFill>
            </c:spPr>
          </c:dPt>
          <c:dPt>
            <c:idx val="8"/>
            <c:invertIfNegative val="0"/>
            <c:bubble3D val="0"/>
            <c:spPr>
              <a:solidFill>
                <a:srgbClr val="00FF00"/>
              </a:solidFill>
            </c:spPr>
          </c:dPt>
          <c:dPt>
            <c:idx val="9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10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11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12"/>
            <c:invertIfNegative val="0"/>
            <c:bubble3D val="0"/>
            <c:spPr>
              <a:solidFill>
                <a:srgbClr val="0070C0"/>
              </a:solidFill>
            </c:spPr>
          </c:dPt>
          <c:dPt>
            <c:idx val="13"/>
            <c:invertIfNegative val="0"/>
            <c:bubble3D val="0"/>
            <c:spPr>
              <a:solidFill>
                <a:srgbClr val="0070C0"/>
              </a:solidFill>
            </c:spPr>
          </c:dPt>
          <c:dPt>
            <c:idx val="14"/>
            <c:invertIfNegative val="0"/>
            <c:bubble3D val="0"/>
            <c:spPr>
              <a:solidFill>
                <a:srgbClr val="0070C0"/>
              </a:solidFill>
            </c:spPr>
          </c:dPt>
          <c:dPt>
            <c:idx val="15"/>
            <c:invertIfNegative val="0"/>
            <c:bubble3D val="0"/>
            <c:spPr>
              <a:solidFill>
                <a:srgbClr val="0070C0"/>
              </a:solidFill>
            </c:spPr>
          </c:dPt>
          <c:dPt>
            <c:idx val="16"/>
            <c:invertIfNegative val="0"/>
            <c:bubble3D val="0"/>
            <c:spPr>
              <a:solidFill>
                <a:srgbClr val="0070C0"/>
              </a:solidFill>
            </c:spPr>
          </c:dPt>
          <c:dPt>
            <c:idx val="17"/>
            <c:invertIfNegative val="0"/>
            <c:bubble3D val="0"/>
            <c:spPr>
              <a:solidFill>
                <a:srgbClr val="0070C0"/>
              </a:solidFill>
            </c:spPr>
          </c:dPt>
          <c:dPt>
            <c:idx val="18"/>
            <c:invertIfNegative val="0"/>
            <c:bubble3D val="0"/>
            <c:spPr>
              <a:solidFill>
                <a:srgbClr val="0070C0"/>
              </a:solidFill>
            </c:spPr>
          </c:dPt>
          <c:dPt>
            <c:idx val="19"/>
            <c:invertIfNegative val="0"/>
            <c:bubble3D val="0"/>
            <c:spPr>
              <a:solidFill>
                <a:srgbClr val="0070C0"/>
              </a:solidFill>
            </c:spPr>
          </c:dPt>
          <c:dPt>
            <c:idx val="20"/>
            <c:invertIfNegative val="0"/>
            <c:bubble3D val="0"/>
            <c:spPr>
              <a:solidFill>
                <a:srgbClr val="0070C0"/>
              </a:solidFill>
            </c:spPr>
          </c:dPt>
          <c:dPt>
            <c:idx val="21"/>
            <c:invertIfNegative val="0"/>
            <c:bubble3D val="0"/>
            <c:spPr>
              <a:solidFill>
                <a:srgbClr val="0070C0"/>
              </a:solidFill>
            </c:spPr>
          </c:dPt>
          <c:dPt>
            <c:idx val="22"/>
            <c:invertIfNegative val="0"/>
            <c:bubble3D val="0"/>
            <c:spPr>
              <a:solidFill>
                <a:srgbClr val="0070C0"/>
              </a:solidFill>
            </c:spPr>
          </c:dPt>
          <c:cat>
            <c:multiLvlStrRef>
              <c:f>'Donnees par annexes'!$D$7:$D$35</c:f>
              <c:multiLvlStrCache>
                <c:ptCount val="24"/>
                <c:lvl>
                  <c:pt idx="0">
                    <c:v>Adresses</c:v>
                  </c:pt>
                  <c:pt idx="1">
                    <c:v>Dénominations géographiques</c:v>
                  </c:pt>
                  <c:pt idx="2">
                    <c:v>Hydrographie</c:v>
                  </c:pt>
                  <c:pt idx="3">
                    <c:v>Parcelles cadastrales</c:v>
                  </c:pt>
                  <c:pt idx="4">
                    <c:v>Référentiels de coordonnées</c:v>
                  </c:pt>
                  <c:pt idx="5">
                    <c:v>Réseaux de transports</c:v>
                  </c:pt>
                  <c:pt idx="6">
                    <c:v>Sites protégés</c:v>
                  </c:pt>
                  <c:pt idx="7">
                    <c:v>Systèmes de maillage géographique</c:v>
                  </c:pt>
                  <c:pt idx="8">
                    <c:v>Unités administratives</c:v>
                  </c:pt>
                  <c:pt idx="9">
                    <c:v>Altitude</c:v>
                  </c:pt>
                  <c:pt idx="10">
                    <c:v>Occupation des terres</c:v>
                  </c:pt>
                  <c:pt idx="11">
                    <c:v>Ortho-imagerie</c:v>
                  </c:pt>
                  <c:pt idx="12">
                    <c:v>Bâtiments</c:v>
                  </c:pt>
                  <c:pt idx="13">
                    <c:v>Habitats et biotopes</c:v>
                  </c:pt>
                  <c:pt idx="14">
                    <c:v>Installations agricoles et aquacoles</c:v>
                  </c:pt>
                  <c:pt idx="15">
                    <c:v>Installations de suivi environnemental</c:v>
                  </c:pt>
                  <c:pt idx="16">
                    <c:v>Lieux de production et sites industriels</c:v>
                  </c:pt>
                  <c:pt idx="17">
                    <c:v>Répartition des espèces</c:v>
                  </c:pt>
                  <c:pt idx="18">
                    <c:v>Santé et sécurité des personnes</c:v>
                  </c:pt>
                  <c:pt idx="19">
                    <c:v>Services d'utilité publique et services publics</c:v>
                  </c:pt>
                  <c:pt idx="20">
                    <c:v>Sources d'énergie</c:v>
                  </c:pt>
                  <c:pt idx="21">
                    <c:v>Usage des sols</c:v>
                  </c:pt>
                  <c:pt idx="22">
                    <c:v>Zones à risque naturel</c:v>
                  </c:pt>
                  <c:pt idx="23">
                    <c:v>(vide)</c:v>
                  </c:pt>
                </c:lvl>
                <c:lvl>
                  <c:pt idx="0">
                    <c:v>Annexe I</c:v>
                  </c:pt>
                  <c:pt idx="9">
                    <c:v>Annexe II</c:v>
                  </c:pt>
                  <c:pt idx="12">
                    <c:v>Annexe III</c:v>
                  </c:pt>
                  <c:pt idx="23">
                    <c:v>(vide)</c:v>
                  </c:pt>
                </c:lvl>
              </c:multiLvlStrCache>
            </c:multiLvlStrRef>
          </c:cat>
          <c:val>
            <c:numRef>
              <c:f>'Donnees par annexes'!$E$7:$E$35</c:f>
              <c:numCache>
                <c:formatCode>0.00%</c:formatCode>
                <c:ptCount val="24"/>
                <c:pt idx="0">
                  <c:v>3.5714285714285712E-2</c:v>
                </c:pt>
                <c:pt idx="1">
                  <c:v>3.5714285714285712E-2</c:v>
                </c:pt>
                <c:pt idx="2">
                  <c:v>1.7857142857142856E-2</c:v>
                </c:pt>
                <c:pt idx="3">
                  <c:v>1.7857142857142856E-2</c:v>
                </c:pt>
                <c:pt idx="4">
                  <c:v>3.5714285714285712E-2</c:v>
                </c:pt>
                <c:pt idx="5">
                  <c:v>0.125</c:v>
                </c:pt>
                <c:pt idx="6">
                  <c:v>5.3571428571428568E-2</c:v>
                </c:pt>
                <c:pt idx="7">
                  <c:v>1.7857142857142856E-2</c:v>
                </c:pt>
                <c:pt idx="8">
                  <c:v>5.3571428571428568E-2</c:v>
                </c:pt>
                <c:pt idx="9">
                  <c:v>1.7857142857142856E-2</c:v>
                </c:pt>
                <c:pt idx="10">
                  <c:v>3.5714285714285712E-2</c:v>
                </c:pt>
                <c:pt idx="11">
                  <c:v>1.7857142857142856E-2</c:v>
                </c:pt>
                <c:pt idx="12">
                  <c:v>1.7857142857142856E-2</c:v>
                </c:pt>
                <c:pt idx="13">
                  <c:v>7.1428571428571425E-2</c:v>
                </c:pt>
                <c:pt idx="14">
                  <c:v>3.5714285714285712E-2</c:v>
                </c:pt>
                <c:pt idx="15">
                  <c:v>3.5714285714285712E-2</c:v>
                </c:pt>
                <c:pt idx="16">
                  <c:v>1.7857142857142856E-2</c:v>
                </c:pt>
                <c:pt idx="17">
                  <c:v>7.1428571428571425E-2</c:v>
                </c:pt>
                <c:pt idx="18">
                  <c:v>3.5714285714285712E-2</c:v>
                </c:pt>
                <c:pt idx="19">
                  <c:v>8.9285714285714288E-2</c:v>
                </c:pt>
                <c:pt idx="20">
                  <c:v>1.7857142857142856E-2</c:v>
                </c:pt>
                <c:pt idx="21">
                  <c:v>0.10714285714285714</c:v>
                </c:pt>
                <c:pt idx="22">
                  <c:v>3.5714285714285712E-2</c:v>
                </c:pt>
                <c:pt idx="2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8092544"/>
        <c:axId val="118094080"/>
      </c:barChart>
      <c:catAx>
        <c:axId val="118092544"/>
        <c:scaling>
          <c:orientation val="minMax"/>
        </c:scaling>
        <c:delete val="0"/>
        <c:axPos val="b"/>
        <c:majorTickMark val="in"/>
        <c:minorTickMark val="none"/>
        <c:tickLblPos val="nextTo"/>
        <c:spPr>
          <a:effectLst/>
        </c:spPr>
        <c:txPr>
          <a:bodyPr/>
          <a:lstStyle/>
          <a:p>
            <a:pPr>
              <a:defRPr sz="1200" b="1"/>
            </a:pPr>
            <a:endParaRPr lang="fr-FR"/>
          </a:p>
        </c:txPr>
        <c:crossAx val="118094080"/>
        <c:crosses val="autoZero"/>
        <c:auto val="0"/>
        <c:lblAlgn val="ctr"/>
        <c:lblOffset val="100"/>
        <c:noMultiLvlLbl val="0"/>
      </c:catAx>
      <c:valAx>
        <c:axId val="118094080"/>
        <c:scaling>
          <c:orientation val="minMax"/>
        </c:scaling>
        <c:delete val="0"/>
        <c:axPos val="l"/>
        <c:majorGridlines/>
        <c:numFmt formatCode="0.00%" sourceLinked="1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fr-FR"/>
          </a:p>
        </c:txPr>
        <c:crossAx val="118092544"/>
        <c:crosses val="autoZero"/>
        <c:crossBetween val="between"/>
      </c:valAx>
      <c:spPr>
        <a:noFill/>
      </c:spPr>
    </c:plotArea>
    <c:plotVisOnly val="1"/>
    <c:dispBlanksAs val="gap"/>
    <c:showDLblsOverMax val="0"/>
  </c:chart>
  <c:spPr>
    <a:noFill/>
  </c:spPr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Visible val="1"/>
      </c14:pivotOptions>
    </c:ext>
  </c:extLst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9844396907257775"/>
          <c:y val="0.12716874051031368"/>
          <c:w val="0.41264674909708265"/>
          <c:h val="0.76329944820945816"/>
        </c:manualLayout>
      </c:layout>
      <c:pieChart>
        <c:varyColors val="1"/>
        <c:ser>
          <c:idx val="0"/>
          <c:order val="0"/>
          <c:spPr>
            <a:ln w="12700">
              <a:solidFill>
                <a:sysClr val="windowText" lastClr="000000"/>
              </a:solidFill>
            </a:ln>
          </c:spPr>
          <c:dPt>
            <c:idx val="0"/>
            <c:bubble3D val="0"/>
            <c:spPr>
              <a:solidFill>
                <a:srgbClr val="66FF33"/>
              </a:solidFill>
              <a:ln w="12700">
                <a:solidFill>
                  <a:sysClr val="windowText" lastClr="000000"/>
                </a:solidFill>
              </a:ln>
            </c:spPr>
          </c:dPt>
          <c:dPt>
            <c:idx val="1"/>
            <c:bubble3D val="0"/>
            <c:spPr>
              <a:solidFill>
                <a:srgbClr val="FFC000"/>
              </a:solidFill>
              <a:ln w="12700">
                <a:solidFill>
                  <a:sysClr val="windowText" lastClr="000000"/>
                </a:solidFill>
              </a:ln>
            </c:spPr>
          </c:dPt>
          <c:dPt>
            <c:idx val="2"/>
            <c:bubble3D val="0"/>
            <c:spPr>
              <a:solidFill>
                <a:srgbClr val="3399FF"/>
              </a:solidFill>
              <a:ln w="12700">
                <a:solidFill>
                  <a:sysClr val="windowText" lastClr="000000"/>
                </a:solidFill>
              </a:ln>
            </c:spPr>
          </c:dPt>
          <c:dLbls>
            <c:txPr>
              <a:bodyPr/>
              <a:lstStyle/>
              <a:p>
                <a:pPr>
                  <a:defRPr sz="1200" b="1"/>
                </a:pPr>
                <a:endParaRPr lang="fr-FR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Feuil1!$D$4:$D$6</c:f>
              <c:strCache>
                <c:ptCount val="3"/>
                <c:pt idx="0">
                  <c:v>Avancé</c:v>
                </c:pt>
                <c:pt idx="1">
                  <c:v>Commencé</c:v>
                </c:pt>
                <c:pt idx="2">
                  <c:v>Non commencé</c:v>
                </c:pt>
              </c:strCache>
            </c:strRef>
          </c:cat>
          <c:val>
            <c:numRef>
              <c:f>Feuil1!$E$4:$E$6</c:f>
              <c:numCache>
                <c:formatCode>General</c:formatCode>
                <c:ptCount val="3"/>
                <c:pt idx="0">
                  <c:v>7</c:v>
                </c:pt>
                <c:pt idx="1">
                  <c:v>17</c:v>
                </c:pt>
                <c:pt idx="2">
                  <c:v>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25073696571867332"/>
          <c:y val="0.21980052617658935"/>
          <c:w val="0.39170098086025179"/>
          <c:h val="0.70660304639541194"/>
        </c:manualLayout>
      </c:layout>
      <c:pieChart>
        <c:varyColors val="1"/>
        <c:ser>
          <c:idx val="0"/>
          <c:order val="0"/>
          <c:spPr>
            <a:ln w="12700">
              <a:solidFill>
                <a:sysClr val="windowText" lastClr="000000"/>
              </a:solidFill>
            </a:ln>
          </c:spPr>
          <c:dPt>
            <c:idx val="0"/>
            <c:bubble3D val="0"/>
            <c:spPr>
              <a:solidFill>
                <a:srgbClr val="66FF33"/>
              </a:solidFill>
              <a:ln w="12700">
                <a:solidFill>
                  <a:sysClr val="windowText" lastClr="000000"/>
                </a:solidFill>
              </a:ln>
            </c:spPr>
          </c:dPt>
          <c:dPt>
            <c:idx val="1"/>
            <c:bubble3D val="0"/>
            <c:spPr>
              <a:solidFill>
                <a:srgbClr val="FFC000"/>
              </a:solidFill>
              <a:ln w="12700">
                <a:solidFill>
                  <a:sysClr val="windowText" lastClr="000000"/>
                </a:solidFill>
              </a:ln>
            </c:spPr>
          </c:dPt>
          <c:dPt>
            <c:idx val="2"/>
            <c:bubble3D val="0"/>
            <c:spPr>
              <a:solidFill>
                <a:srgbClr val="3399FF"/>
              </a:solidFill>
              <a:ln w="12700">
                <a:solidFill>
                  <a:sysClr val="windowText" lastClr="000000"/>
                </a:solidFill>
              </a:ln>
            </c:spPr>
          </c:dPt>
          <c:dLbls>
            <c:dLbl>
              <c:idx val="3"/>
              <c:layout>
                <c:manualLayout>
                  <c:x val="0"/>
                  <c:y val="0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fr-FR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Feuil5!$C$13:$C$16</c:f>
              <c:strCache>
                <c:ptCount val="4"/>
                <c:pt idx="0">
                  <c:v>Avancé</c:v>
                </c:pt>
                <c:pt idx="1">
                  <c:v>Commencé</c:v>
                </c:pt>
                <c:pt idx="2">
                  <c:v>Non commencé</c:v>
                </c:pt>
                <c:pt idx="3">
                  <c:v>Terminé</c:v>
                </c:pt>
              </c:strCache>
            </c:strRef>
          </c:cat>
          <c:val>
            <c:numRef>
              <c:f>Feuil5!$D$13:$D$16</c:f>
              <c:numCache>
                <c:formatCode>General</c:formatCode>
                <c:ptCount val="4"/>
                <c:pt idx="0">
                  <c:v>4</c:v>
                </c:pt>
                <c:pt idx="1">
                  <c:v>11</c:v>
                </c:pt>
                <c:pt idx="2">
                  <c:v>31</c:v>
                </c:pt>
                <c:pt idx="3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25743762574425277"/>
          <c:y val="0.18817955412361587"/>
          <c:w val="0.40824704993096006"/>
          <c:h val="0.76206115987112544"/>
        </c:manualLayout>
      </c:layout>
      <c:pieChart>
        <c:varyColors val="1"/>
        <c:ser>
          <c:idx val="0"/>
          <c:order val="0"/>
          <c:spPr>
            <a:ln w="12700">
              <a:solidFill>
                <a:sysClr val="windowText" lastClr="000000"/>
              </a:solidFill>
            </a:ln>
          </c:spPr>
          <c:dPt>
            <c:idx val="0"/>
            <c:bubble3D val="0"/>
            <c:spPr>
              <a:solidFill>
                <a:srgbClr val="66FF33"/>
              </a:solidFill>
              <a:ln w="12700">
                <a:solidFill>
                  <a:sysClr val="windowText" lastClr="000000"/>
                </a:solidFill>
              </a:ln>
            </c:spPr>
          </c:dPt>
          <c:dPt>
            <c:idx val="1"/>
            <c:bubble3D val="0"/>
            <c:spPr>
              <a:solidFill>
                <a:srgbClr val="FFC000"/>
              </a:solidFill>
              <a:ln w="12700">
                <a:solidFill>
                  <a:sysClr val="windowText" lastClr="000000"/>
                </a:solidFill>
              </a:ln>
            </c:spPr>
          </c:dPt>
          <c:dPt>
            <c:idx val="2"/>
            <c:bubble3D val="0"/>
            <c:spPr>
              <a:solidFill>
                <a:srgbClr val="3399FF"/>
              </a:solidFill>
              <a:ln w="12700">
                <a:solidFill>
                  <a:sysClr val="windowText" lastClr="000000"/>
                </a:solidFill>
              </a:ln>
            </c:spPr>
          </c:dPt>
          <c:dLbls>
            <c:dLbl>
              <c:idx val="2"/>
              <c:layout>
                <c:manualLayout>
                  <c:x val="-5.3540678019902567E-2"/>
                  <c:y val="-2.9394882050142578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5.8789779219433236E-2"/>
                  <c:y val="0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fr-FR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Feuil6!$C$12:$C$15</c:f>
              <c:strCache>
                <c:ptCount val="4"/>
                <c:pt idx="0">
                  <c:v>Avancé</c:v>
                </c:pt>
                <c:pt idx="1">
                  <c:v>Commencé</c:v>
                </c:pt>
                <c:pt idx="2">
                  <c:v>Non commencé</c:v>
                </c:pt>
                <c:pt idx="3">
                  <c:v>Terminé</c:v>
                </c:pt>
              </c:strCache>
            </c:strRef>
          </c:cat>
          <c:val>
            <c:numRef>
              <c:f>Feuil6!$D$12:$D$15</c:f>
              <c:numCache>
                <c:formatCode>General</c:formatCode>
                <c:ptCount val="4"/>
                <c:pt idx="0">
                  <c:v>2</c:v>
                </c:pt>
                <c:pt idx="1">
                  <c:v>9</c:v>
                </c:pt>
                <c:pt idx="2">
                  <c:v>34</c:v>
                </c:pt>
                <c:pt idx="3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25413475987257317"/>
          <c:y val="0.20884130337366366"/>
          <c:w val="0.40943950647666039"/>
          <c:h val="0.61542398059411363"/>
        </c:manualLayout>
      </c:layout>
      <c:pieChart>
        <c:varyColors val="1"/>
        <c:ser>
          <c:idx val="0"/>
          <c:order val="0"/>
          <c:spPr>
            <a:ln w="12700">
              <a:solidFill>
                <a:sysClr val="windowText" lastClr="000000"/>
              </a:solidFill>
            </a:ln>
          </c:spPr>
          <c:dPt>
            <c:idx val="0"/>
            <c:bubble3D val="0"/>
            <c:spPr>
              <a:solidFill>
                <a:srgbClr val="66FF33"/>
              </a:solidFill>
              <a:ln w="12700">
                <a:solidFill>
                  <a:sysClr val="windowText" lastClr="000000"/>
                </a:solidFill>
              </a:ln>
            </c:spPr>
          </c:dPt>
          <c:dPt>
            <c:idx val="1"/>
            <c:bubble3D val="0"/>
            <c:spPr>
              <a:solidFill>
                <a:srgbClr val="FFC000"/>
              </a:solidFill>
              <a:ln w="12700">
                <a:solidFill>
                  <a:sysClr val="windowText" lastClr="000000"/>
                </a:solidFill>
              </a:ln>
            </c:spPr>
          </c:dPt>
          <c:dPt>
            <c:idx val="2"/>
            <c:bubble3D val="0"/>
            <c:spPr>
              <a:solidFill>
                <a:srgbClr val="3399FF"/>
              </a:solidFill>
              <a:ln w="12700">
                <a:solidFill>
                  <a:sysClr val="windowText" lastClr="000000"/>
                </a:solidFill>
              </a:ln>
            </c:spPr>
          </c:dPt>
          <c:dLbls>
            <c:dLbl>
              <c:idx val="2"/>
              <c:layout>
                <c:manualLayout>
                  <c:x val="-5.603317477693355E-2"/>
                  <c:y val="-0.11229712463359748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6.1068702290076292E-2"/>
                  <c:y val="-4.0650406504065045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fr-FR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Feuil8!$B$11:$B$14</c:f>
              <c:strCache>
                <c:ptCount val="4"/>
                <c:pt idx="0">
                  <c:v>Avancé</c:v>
                </c:pt>
                <c:pt idx="1">
                  <c:v>Commencé</c:v>
                </c:pt>
                <c:pt idx="2">
                  <c:v>Non commencé</c:v>
                </c:pt>
                <c:pt idx="3">
                  <c:v>Terminé</c:v>
                </c:pt>
              </c:strCache>
            </c:strRef>
          </c:cat>
          <c:val>
            <c:numRef>
              <c:f>Feuil8!$C$11:$C$14</c:f>
              <c:numCache>
                <c:formatCode>General</c:formatCode>
                <c:ptCount val="4"/>
                <c:pt idx="0">
                  <c:v>2</c:v>
                </c:pt>
                <c:pt idx="1">
                  <c:v>6</c:v>
                </c:pt>
                <c:pt idx="2">
                  <c:v>38</c:v>
                </c:pt>
                <c:pt idx="3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26805555555555555"/>
          <c:y val="0.1736111111111111"/>
          <c:w val="0.3611111111111111"/>
          <c:h val="0.60185185185185186"/>
        </c:manualLayout>
      </c:layout>
      <c:pieChart>
        <c:varyColors val="1"/>
        <c:ser>
          <c:idx val="0"/>
          <c:order val="0"/>
          <c:spPr>
            <a:ln w="12700">
              <a:solidFill>
                <a:sysClr val="windowText" lastClr="000000"/>
              </a:solidFill>
            </a:ln>
          </c:spPr>
          <c:dPt>
            <c:idx val="0"/>
            <c:bubble3D val="0"/>
            <c:spPr>
              <a:solidFill>
                <a:srgbClr val="66FF33"/>
              </a:solidFill>
              <a:ln w="12700">
                <a:solidFill>
                  <a:sysClr val="windowText" lastClr="000000"/>
                </a:solidFill>
              </a:ln>
            </c:spPr>
          </c:dPt>
          <c:dPt>
            <c:idx val="1"/>
            <c:bubble3D val="0"/>
            <c:spPr>
              <a:solidFill>
                <a:srgbClr val="FFC000"/>
              </a:solidFill>
              <a:ln w="12700">
                <a:solidFill>
                  <a:sysClr val="windowText" lastClr="000000"/>
                </a:solidFill>
              </a:ln>
            </c:spPr>
          </c:dPt>
          <c:dPt>
            <c:idx val="2"/>
            <c:bubble3D val="0"/>
            <c:spPr>
              <a:solidFill>
                <a:srgbClr val="3399FF"/>
              </a:solidFill>
              <a:ln w="12700">
                <a:solidFill>
                  <a:sysClr val="windowText" lastClr="000000"/>
                </a:solidFill>
              </a:ln>
            </c:spPr>
          </c:dPt>
          <c:dLbls>
            <c:dLbl>
              <c:idx val="2"/>
              <c:layout>
                <c:manualLayout>
                  <c:x val="-8.8888888888888892E-2"/>
                  <c:y val="-0.14814814814814814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5.8333333333333334E-2"/>
                  <c:y val="1.8518518518518517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fr-FR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Feuil10!$B$12:$B$15</c:f>
              <c:strCache>
                <c:ptCount val="4"/>
                <c:pt idx="0">
                  <c:v>Avancé</c:v>
                </c:pt>
                <c:pt idx="1">
                  <c:v>Commencé</c:v>
                </c:pt>
                <c:pt idx="2">
                  <c:v>Non commencé</c:v>
                </c:pt>
                <c:pt idx="3">
                  <c:v>Terminé</c:v>
                </c:pt>
              </c:strCache>
            </c:strRef>
          </c:cat>
          <c:val>
            <c:numRef>
              <c:f>Feuil10!$C$12:$C$15</c:f>
              <c:numCache>
                <c:formatCode>General</c:formatCode>
                <c:ptCount val="4"/>
                <c:pt idx="0">
                  <c:v>2</c:v>
                </c:pt>
                <c:pt idx="1">
                  <c:v>5</c:v>
                </c:pt>
                <c:pt idx="2">
                  <c:v>38</c:v>
                </c:pt>
                <c:pt idx="3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27083333333333331"/>
          <c:y val="0.16253593018909268"/>
          <c:w val="0.34722222222222221"/>
          <c:h val="0.51156210927933388"/>
        </c:manualLayout>
      </c:layout>
      <c:pieChart>
        <c:varyColors val="1"/>
        <c:ser>
          <c:idx val="0"/>
          <c:order val="0"/>
          <c:spPr>
            <a:ln w="12700">
              <a:solidFill>
                <a:sysClr val="windowText" lastClr="000000"/>
              </a:solidFill>
            </a:ln>
          </c:spPr>
          <c:dPt>
            <c:idx val="0"/>
            <c:bubble3D val="0"/>
            <c:spPr>
              <a:solidFill>
                <a:srgbClr val="66FF33"/>
              </a:solidFill>
              <a:ln w="12700">
                <a:solidFill>
                  <a:sysClr val="windowText" lastClr="000000"/>
                </a:solidFill>
              </a:ln>
            </c:spPr>
          </c:dPt>
          <c:dPt>
            <c:idx val="1"/>
            <c:bubble3D val="0"/>
            <c:spPr>
              <a:solidFill>
                <a:srgbClr val="FFC000"/>
              </a:solidFill>
              <a:ln w="12700">
                <a:solidFill>
                  <a:sysClr val="windowText" lastClr="000000"/>
                </a:solidFill>
              </a:ln>
            </c:spPr>
          </c:dPt>
          <c:dPt>
            <c:idx val="2"/>
            <c:bubble3D val="0"/>
            <c:spPr>
              <a:solidFill>
                <a:srgbClr val="3399FF"/>
              </a:solidFill>
              <a:ln w="12700">
                <a:solidFill>
                  <a:sysClr val="windowText" lastClr="000000"/>
                </a:solidFill>
              </a:ln>
            </c:spPr>
          </c:dPt>
          <c:dLbls>
            <c:dLbl>
              <c:idx val="2"/>
              <c:layout>
                <c:manualLayout>
                  <c:x val="-5.5555555555555552E-2"/>
                  <c:y val="-7.3664943736224078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5.5555555555555552E-2"/>
                  <c:y val="0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fr-FR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Feuil12!$B$12:$B$15</c:f>
              <c:strCache>
                <c:ptCount val="4"/>
                <c:pt idx="0">
                  <c:v>Avancé</c:v>
                </c:pt>
                <c:pt idx="1">
                  <c:v>Commencé</c:v>
                </c:pt>
                <c:pt idx="2">
                  <c:v>Non commencé</c:v>
                </c:pt>
                <c:pt idx="3">
                  <c:v>Terminé</c:v>
                </c:pt>
              </c:strCache>
            </c:strRef>
          </c:cat>
          <c:val>
            <c:numRef>
              <c:f>Feuil12!$C$12:$C$15</c:f>
              <c:numCache>
                <c:formatCode>General</c:formatCode>
                <c:ptCount val="4"/>
                <c:pt idx="0">
                  <c:v>2</c:v>
                </c:pt>
                <c:pt idx="1">
                  <c:v>7</c:v>
                </c:pt>
                <c:pt idx="2">
                  <c:v>36</c:v>
                </c:pt>
                <c:pt idx="3">
                  <c:v>2</c:v>
                </c:pt>
              </c:numCache>
            </c:numRef>
          </c:val>
        </c:ser>
        <c:ser>
          <c:idx val="1"/>
          <c:order val="1"/>
          <c:cat>
            <c:strRef>
              <c:f>Feuil12!$B$12:$B$15</c:f>
              <c:strCache>
                <c:ptCount val="4"/>
                <c:pt idx="0">
                  <c:v>Avancé</c:v>
                </c:pt>
                <c:pt idx="1">
                  <c:v>Commencé</c:v>
                </c:pt>
                <c:pt idx="2">
                  <c:v>Non commencé</c:v>
                </c:pt>
                <c:pt idx="3">
                  <c:v>Terminé</c:v>
                </c:pt>
              </c:strCache>
            </c:strRef>
          </c:cat>
          <c:val>
            <c:numRef>
              <c:f>Feuil12!$B$12</c:f>
              <c:numCache>
                <c:formatCode>General</c:formatCode>
                <c:ptCount val="1"/>
                <c:pt idx="0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76363" cy="511731"/>
          </a:xfrm>
          <a:prstGeom prst="rect">
            <a:avLst/>
          </a:prstGeom>
        </p:spPr>
        <p:txBody>
          <a:bodyPr vert="horz" lIns="99034" tIns="49517" rIns="99034" bIns="49517" rtlCol="0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4021295" y="1"/>
            <a:ext cx="3076363" cy="511731"/>
          </a:xfrm>
          <a:prstGeom prst="rect">
            <a:avLst/>
          </a:prstGeom>
        </p:spPr>
        <p:txBody>
          <a:bodyPr vert="horz" lIns="99034" tIns="49517" rIns="99034" bIns="49517" rtlCol="0"/>
          <a:lstStyle>
            <a:lvl1pPr algn="r">
              <a:defRPr sz="1300"/>
            </a:lvl1pPr>
          </a:lstStyle>
          <a:p>
            <a:fld id="{65707D1B-665C-4B61-A257-9880EAC5160D}" type="datetimeFigureOut">
              <a:rPr lang="fr-FR" smtClean="0"/>
              <a:t>11/12/2013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1" y="9721106"/>
            <a:ext cx="3076363" cy="511731"/>
          </a:xfrm>
          <a:prstGeom prst="rect">
            <a:avLst/>
          </a:prstGeom>
        </p:spPr>
        <p:txBody>
          <a:bodyPr vert="horz" lIns="99034" tIns="49517" rIns="99034" bIns="49517" rtlCol="0" anchor="b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4021295" y="9721106"/>
            <a:ext cx="3076363" cy="511731"/>
          </a:xfrm>
          <a:prstGeom prst="rect">
            <a:avLst/>
          </a:prstGeom>
        </p:spPr>
        <p:txBody>
          <a:bodyPr vert="horz" lIns="99034" tIns="49517" rIns="99034" bIns="49517" rtlCol="0" anchor="b"/>
          <a:lstStyle>
            <a:lvl1pPr algn="r">
              <a:defRPr sz="1300"/>
            </a:lvl1pPr>
          </a:lstStyle>
          <a:p>
            <a:fld id="{626C8FFE-F493-48AA-A56C-A41212316DE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46890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76363" cy="511731"/>
          </a:xfrm>
          <a:prstGeom prst="rect">
            <a:avLst/>
          </a:prstGeom>
        </p:spPr>
        <p:txBody>
          <a:bodyPr vert="horz" lIns="99034" tIns="49517" rIns="99034" bIns="49517" rtlCol="0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4021295" y="1"/>
            <a:ext cx="3076363" cy="511731"/>
          </a:xfrm>
          <a:prstGeom prst="rect">
            <a:avLst/>
          </a:prstGeom>
        </p:spPr>
        <p:txBody>
          <a:bodyPr vert="horz" lIns="99034" tIns="49517" rIns="99034" bIns="49517" rtlCol="0"/>
          <a:lstStyle>
            <a:lvl1pPr algn="r">
              <a:defRPr sz="1300"/>
            </a:lvl1pPr>
          </a:lstStyle>
          <a:p>
            <a:fld id="{9E06026E-B981-4E7A-BD77-E229EB458645}" type="datetimeFigureOut">
              <a:rPr lang="fr-FR" smtClean="0"/>
              <a:t>11/12/2013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34" tIns="49517" rIns="99034" bIns="49517" rtlCol="0" anchor="ctr"/>
          <a:lstStyle/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1" y="9721106"/>
            <a:ext cx="3076363" cy="511731"/>
          </a:xfrm>
          <a:prstGeom prst="rect">
            <a:avLst/>
          </a:prstGeom>
        </p:spPr>
        <p:txBody>
          <a:bodyPr vert="horz" lIns="99034" tIns="49517" rIns="99034" bIns="49517" rtlCol="0" anchor="b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4021295" y="9721106"/>
            <a:ext cx="3076363" cy="511731"/>
          </a:xfrm>
          <a:prstGeom prst="rect">
            <a:avLst/>
          </a:prstGeom>
        </p:spPr>
        <p:txBody>
          <a:bodyPr vert="horz" lIns="99034" tIns="49517" rIns="99034" bIns="49517" rtlCol="0" anchor="b"/>
          <a:lstStyle>
            <a:lvl1pPr algn="r">
              <a:defRPr sz="1300"/>
            </a:lvl1pPr>
          </a:lstStyle>
          <a:p>
            <a:fld id="{CAF40DCD-C496-471E-8E38-4F38A40418E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75950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 txBox="1">
            <a:spLocks noGrp="1"/>
          </p:cNvSpPr>
          <p:nvPr>
            <p:ph type="body" sz="quarter" idx="1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 txBox="1"/>
          <p:nvPr/>
        </p:nvSpPr>
        <p:spPr>
          <a:xfrm>
            <a:off x="4021287" y="9721105"/>
            <a:ext cx="3076362" cy="511731"/>
          </a:xfrm>
          <a:prstGeom prst="rect">
            <a:avLst/>
          </a:prstGeom>
          <a:noFill/>
          <a:ln>
            <a:noFill/>
          </a:ln>
        </p:spPr>
        <p:txBody>
          <a:bodyPr vert="horz" wrap="square" lIns="99034" tIns="49517" rIns="99034" bIns="49517" anchor="b" anchorCtr="0" compatLnSpc="1"/>
          <a:lstStyle/>
          <a:p>
            <a:pPr algn="r" defTabSz="99033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831F7D9-88A8-493C-BCE1-66E825972905}" type="slidenum">
              <a:pPr algn="r" defTabSz="99033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</a:t>
            </a:fld>
            <a:endParaRPr lang="fr-FR" sz="1300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40DCD-C496-471E-8E38-4F38A40418EC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57190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40DCD-C496-471E-8E38-4F38A40418EC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8351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40DCD-C496-471E-8E38-4F38A40418EC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8351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FFAB9-73C7-49C1-BA1D-BA7160C43C07}" type="datetimeFigureOut">
              <a:rPr lang="fr-FR" smtClean="0"/>
              <a:t>11/12/2013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8F19B-9437-4B12-84A9-704B03155FC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073633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FFAB9-73C7-49C1-BA1D-BA7160C43C07}" type="datetimeFigureOut">
              <a:rPr lang="fr-FR" smtClean="0"/>
              <a:t>11/12/2013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8F19B-9437-4B12-84A9-704B03155FC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47583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FFAB9-73C7-49C1-BA1D-BA7160C43C07}" type="datetimeFigureOut">
              <a:rPr lang="fr-FR" smtClean="0"/>
              <a:t>11/12/2013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8F19B-9437-4B12-84A9-704B03155FC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901969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8"/>
          <p:cNvPicPr>
            <a:picLocks noChangeAspect="1"/>
          </p:cNvPicPr>
          <p:nvPr/>
        </p:nvPicPr>
        <p:blipFill>
          <a:blip r:embed="rId2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re 1"/>
          <p:cNvSpPr txBox="1">
            <a:spLocks noGrp="1"/>
          </p:cNvSpPr>
          <p:nvPr>
            <p:ph type="title"/>
          </p:nvPr>
        </p:nvSpPr>
        <p:spPr>
          <a:xfrm>
            <a:off x="457200" y="188640"/>
            <a:ext cx="8229600" cy="576062"/>
          </a:xfrm>
        </p:spPr>
        <p:txBody>
          <a:bodyPr/>
          <a:lstStyle>
            <a:lvl1pPr>
              <a:defRPr sz="3200" b="1">
                <a:solidFill>
                  <a:srgbClr val="FFFFFF"/>
                </a:solidFill>
                <a:cs typeface="Arial" pitchFamily="34"/>
              </a:defRPr>
            </a:lvl1pPr>
          </a:lstStyle>
          <a:p>
            <a:pPr lvl="0"/>
            <a:r>
              <a:rPr lang="fr-FR"/>
              <a:t>Modifiez le style du titre</a:t>
            </a:r>
          </a:p>
        </p:txBody>
      </p:sp>
      <p:sp>
        <p:nvSpPr>
          <p:cNvPr id="4" name="ZoneTexte 9"/>
          <p:cNvSpPr txBox="1"/>
          <p:nvPr/>
        </p:nvSpPr>
        <p:spPr>
          <a:xfrm rot="16200004">
            <a:off x="7582986" y="5278617"/>
            <a:ext cx="2906566" cy="215441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800" b="0" i="0" u="none" strike="noStrike" kern="1200" cap="none" spc="0" baseline="0">
                <a:solidFill>
                  <a:srgbClr val="FFFFFF"/>
                </a:solidFill>
                <a:uFillTx/>
                <a:latin typeface="Calibri"/>
              </a:rPr>
              <a:t>Centre Régional Auvergnat de l’Information Géographique - 2012</a:t>
            </a:r>
          </a:p>
        </p:txBody>
      </p:sp>
    </p:spTree>
    <p:extLst>
      <p:ext uri="{BB962C8B-B14F-4D97-AF65-F5344CB8AC3E}">
        <p14:creationId xmlns:p14="http://schemas.microsoft.com/office/powerpoint/2010/main" val="1831460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FFAB9-73C7-49C1-BA1D-BA7160C43C07}" type="datetimeFigureOut">
              <a:rPr lang="fr-FR" smtClean="0"/>
              <a:t>11/12/2013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8F19B-9437-4B12-84A9-704B03155FC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17456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FFAB9-73C7-49C1-BA1D-BA7160C43C07}" type="datetimeFigureOut">
              <a:rPr lang="fr-FR" smtClean="0"/>
              <a:t>11/12/2013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8F19B-9437-4B12-84A9-704B03155FC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104377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FFAB9-73C7-49C1-BA1D-BA7160C43C07}" type="datetimeFigureOut">
              <a:rPr lang="fr-FR" smtClean="0"/>
              <a:t>11/12/2013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8F19B-9437-4B12-84A9-704B03155FC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3906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FFAB9-73C7-49C1-BA1D-BA7160C43C07}" type="datetimeFigureOut">
              <a:rPr lang="fr-FR" smtClean="0"/>
              <a:t>11/12/2013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8F19B-9437-4B12-84A9-704B03155FC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0451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FFAB9-73C7-49C1-BA1D-BA7160C43C07}" type="datetimeFigureOut">
              <a:rPr lang="fr-FR" smtClean="0"/>
              <a:t>11/12/2013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8F19B-9437-4B12-84A9-704B03155FC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921922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FFAB9-73C7-49C1-BA1D-BA7160C43C07}" type="datetimeFigureOut">
              <a:rPr lang="fr-FR" smtClean="0"/>
              <a:t>11/12/2013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8F19B-9437-4B12-84A9-704B03155FC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2374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FFAB9-73C7-49C1-BA1D-BA7160C43C07}" type="datetimeFigureOut">
              <a:rPr lang="fr-FR" smtClean="0"/>
              <a:t>11/12/2013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8F19B-9437-4B12-84A9-704B03155FC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590756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FFAB9-73C7-49C1-BA1D-BA7160C43C07}" type="datetimeFigureOut">
              <a:rPr lang="fr-FR" smtClean="0"/>
              <a:t>11/12/2013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8F19B-9437-4B12-84A9-704B03155FC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6080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FFAB9-73C7-49C1-BA1D-BA7160C43C07}" type="datetimeFigureOut">
              <a:rPr lang="fr-FR" smtClean="0"/>
              <a:t>11/12/2013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18F19B-9437-4B12-84A9-704B03155FC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76337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9.xml"/><Relationship Id="rId3" Type="http://schemas.openxmlformats.org/officeDocument/2006/relationships/chart" Target="../charts/chart4.xml"/><Relationship Id="rId7" Type="http://schemas.openxmlformats.org/officeDocument/2006/relationships/chart" Target="../charts/chart8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7.jpeg"/><Relationship Id="rId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slide" Target="slide8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mploi-collectivites.fr/Grille-indiciaire-territoriale?secid=4&amp;catid=1&amp;filtreCadre=&amp;filtreGrade=" TargetMode="Externa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jp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8"/>
          <p:cNvSpPr txBox="1">
            <a:spLocks noGrp="1"/>
          </p:cNvSpPr>
          <p:nvPr>
            <p:ph type="title"/>
          </p:nvPr>
        </p:nvSpPr>
        <p:spPr>
          <a:xfrm>
            <a:off x="451640" y="1878350"/>
            <a:ext cx="8229600" cy="1329099"/>
          </a:xfrm>
          <a:effectLst>
            <a:outerShdw dist="38103" algn="tl">
              <a:srgbClr val="000000">
                <a:alpha val="40000"/>
              </a:srgbClr>
            </a:outerShdw>
          </a:effectLst>
        </p:spPr>
        <p:txBody>
          <a:bodyPr>
            <a:normAutofit/>
          </a:bodyPr>
          <a:lstStyle/>
          <a:p>
            <a:pPr lvl="0"/>
            <a:r>
              <a:rPr lang="fr-F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Conseil d’administration du GIP</a:t>
            </a:r>
            <a:br>
              <a:rPr lang="fr-F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fr-F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10 décembre 2013</a:t>
            </a:r>
            <a:endParaRPr lang="fr-FR" sz="2400" b="0" i="1" dirty="0">
              <a:latin typeface="+mn-lt"/>
            </a:endParaRPr>
          </a:p>
        </p:txBody>
      </p:sp>
      <p:pic>
        <p:nvPicPr>
          <p:cNvPr id="4" name="Image 1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49911"/>
            <a:ext cx="9144000" cy="743178"/>
          </a:xfrm>
          <a:prstGeom prst="rect">
            <a:avLst/>
          </a:prstGeom>
          <a:noFill/>
          <a:ln w="9528">
            <a:solidFill>
              <a:srgbClr val="376092"/>
            </a:solidFill>
            <a:prstDash val="solid"/>
          </a:ln>
        </p:spPr>
      </p:pic>
      <p:pic>
        <p:nvPicPr>
          <p:cNvPr id="5" name="Image 1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938" y="290200"/>
            <a:ext cx="1161169" cy="125406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81240" y="3675851"/>
            <a:ext cx="462759" cy="491297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ZoneTexte 5"/>
          <p:cNvSpPr txBox="1"/>
          <p:nvPr/>
        </p:nvSpPr>
        <p:spPr>
          <a:xfrm rot="16200004">
            <a:off x="8540408" y="2938685"/>
            <a:ext cx="1007010" cy="215441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800" b="0" i="0" u="none" strike="noStrike" kern="1200" cap="none" spc="0" baseline="0" dirty="0">
                <a:solidFill>
                  <a:srgbClr val="FFFFFF"/>
                </a:solidFill>
                <a:uFillTx/>
                <a:latin typeface="Calibri"/>
              </a:rPr>
              <a:t>©API du Géoportail</a:t>
            </a:r>
          </a:p>
        </p:txBody>
      </p:sp>
    </p:spTree>
    <p:extLst>
      <p:ext uri="{BB962C8B-B14F-4D97-AF65-F5344CB8AC3E}">
        <p14:creationId xmlns:p14="http://schemas.microsoft.com/office/powerpoint/2010/main" val="19804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Titre 1"/>
          <p:cNvSpPr txBox="1">
            <a:spLocks/>
          </p:cNvSpPr>
          <p:nvPr/>
        </p:nvSpPr>
        <p:spPr>
          <a:xfrm>
            <a:off x="0" y="188640"/>
            <a:ext cx="9144000" cy="5760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FFFFFF"/>
                </a:solidFill>
                <a:latin typeface="+mj-lt"/>
                <a:ea typeface="+mj-ea"/>
                <a:cs typeface="Arial" pitchFamily="34"/>
              </a:defRPr>
            </a:lvl1pPr>
          </a:lstStyle>
          <a:p>
            <a:r>
              <a:rPr lang="fr-FR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Présentation des nouvelles données acquises en 2013</a:t>
            </a:r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467544" y="1052536"/>
            <a:ext cx="84969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hangingPunct="0"/>
            <a:r>
              <a:rPr lang="fr-FR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/>
                <a:ea typeface="Microsoft YaHei" pitchFamily="2"/>
                <a:cs typeface="Mangal" pitchFamily="2"/>
              </a:rPr>
              <a:t>Numérisation du cadastre</a:t>
            </a:r>
          </a:p>
        </p:txBody>
      </p:sp>
      <p:sp>
        <p:nvSpPr>
          <p:cNvPr id="5" name="Rectangle 4"/>
          <p:cNvSpPr/>
          <p:nvPr/>
        </p:nvSpPr>
        <p:spPr>
          <a:xfrm>
            <a:off x="467544" y="4653136"/>
            <a:ext cx="82089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u="sng" dirty="0">
                <a:solidFill>
                  <a:schemeClr val="tx2"/>
                </a:solidFill>
              </a:rPr>
              <a:t>Incidences financières</a:t>
            </a:r>
            <a:r>
              <a:rPr lang="fr-FR" sz="2400" dirty="0">
                <a:solidFill>
                  <a:schemeClr val="tx2"/>
                </a:solidFill>
              </a:rPr>
              <a:t> : Les crédits </a:t>
            </a:r>
            <a:r>
              <a:rPr lang="fr-FR" sz="2400" dirty="0" smtClean="0">
                <a:solidFill>
                  <a:schemeClr val="tx2"/>
                </a:solidFill>
              </a:rPr>
              <a:t>correspondant </a:t>
            </a:r>
            <a:r>
              <a:rPr lang="fr-FR" sz="2400" dirty="0">
                <a:solidFill>
                  <a:schemeClr val="tx2"/>
                </a:solidFill>
              </a:rPr>
              <a:t>ont été inscrits au budget 2014 sur le chapitre 20 (immobilisations incorporelles) pour un montant de  17 582 €</a:t>
            </a:r>
          </a:p>
          <a:p>
            <a:r>
              <a:rPr lang="fr-FR" sz="2400" u="sng" dirty="0">
                <a:solidFill>
                  <a:schemeClr val="tx2"/>
                </a:solidFill>
              </a:rPr>
              <a:t>Co-financement européen</a:t>
            </a:r>
            <a:r>
              <a:rPr lang="fr-FR" sz="2400" dirty="0">
                <a:solidFill>
                  <a:schemeClr val="tx2"/>
                </a:solidFill>
              </a:rPr>
              <a:t> : FEDER Auvergne convention n°36597-2013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8606" y="902368"/>
            <a:ext cx="1847850" cy="762000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910" y="1868678"/>
            <a:ext cx="3813070" cy="2656218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2878" y="1868678"/>
            <a:ext cx="3800310" cy="2686603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27974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5536" y="3212976"/>
            <a:ext cx="8229600" cy="576062"/>
          </a:xfrm>
        </p:spPr>
        <p:txBody>
          <a:bodyPr>
            <a:noAutofit/>
          </a:bodyPr>
          <a:lstStyle/>
          <a:p>
            <a:pPr lvl="0"/>
            <a:r>
              <a:rPr lang="fr-FR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Propositions du Comité régional de programmation de référentiels géographiques et forestiers</a:t>
            </a:r>
            <a:endParaRPr lang="fr-FR" sz="31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41859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72331" y="188640"/>
            <a:ext cx="8280920" cy="56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31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Arial" pitchFamily="34"/>
              </a:rPr>
              <a:t>Propositions du </a:t>
            </a:r>
            <a:r>
              <a:rPr lang="fr-FR" sz="31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Arial" pitchFamily="34"/>
              </a:rPr>
              <a:t>CRPRGF</a:t>
            </a:r>
            <a:endParaRPr lang="fr-FR" sz="31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Arial" pitchFamily="34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2331" y="1052736"/>
            <a:ext cx="82809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x-none" sz="24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/>
                <a:ea typeface="Microsoft YaHei" pitchFamily="2"/>
                <a:cs typeface="Mangal" pitchFamily="2"/>
              </a:rPr>
              <a:t>Diffusion et conditions de renouvellement des prises de vues aériennes de la région</a:t>
            </a:r>
            <a:endParaRPr lang="fr-FR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Microsoft YaHei" pitchFamily="2"/>
              <a:cs typeface="Mangal" pitchFamily="2"/>
            </a:endParaRP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1477772"/>
              </p:ext>
            </p:extLst>
          </p:nvPr>
        </p:nvGraphicFramePr>
        <p:xfrm>
          <a:off x="222686" y="1988840"/>
          <a:ext cx="8741802" cy="947802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774743"/>
                <a:gridCol w="1387157"/>
                <a:gridCol w="609600"/>
                <a:gridCol w="609600"/>
                <a:gridCol w="1754345"/>
                <a:gridCol w="609600"/>
                <a:gridCol w="609600"/>
                <a:gridCol w="1387157"/>
              </a:tblGrid>
              <a:tr h="3991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ANNEES  </a:t>
                      </a:r>
                      <a:endParaRPr lang="fr-FR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2013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2014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2015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2016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2017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2018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2019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</a:tr>
              <a:tr h="2267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 Agglomérations </a:t>
                      </a:r>
                      <a:endParaRPr lang="fr-FR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rgbClr val="FF0000"/>
                          </a:solidFill>
                          <a:effectLst/>
                        </a:rPr>
                        <a:t> CRAIG / IGN </a:t>
                      </a:r>
                      <a:endParaRPr lang="fr-FR" sz="18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 </a:t>
                      </a:r>
                      <a:endParaRPr lang="fr-FR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 </a:t>
                      </a:r>
                      <a:endParaRPr lang="fr-FR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 </a:t>
                      </a:r>
                      <a:r>
                        <a:rPr lang="fr-FR" sz="1800" dirty="0">
                          <a:solidFill>
                            <a:srgbClr val="FF0000"/>
                          </a:solidFill>
                          <a:effectLst/>
                        </a:rPr>
                        <a:t>CRAIG </a:t>
                      </a:r>
                      <a:endParaRPr lang="fr-FR" sz="18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 </a:t>
                      </a:r>
                      <a:endParaRPr lang="fr-FR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 </a:t>
                      </a:r>
                      <a:endParaRPr lang="fr-FR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rgbClr val="FF0000"/>
                          </a:solidFill>
                          <a:effectLst/>
                        </a:rPr>
                        <a:t> CRAIG </a:t>
                      </a:r>
                      <a:endParaRPr lang="fr-FR" sz="18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 Départements 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rgbClr val="FF0000"/>
                          </a:solidFill>
                          <a:effectLst/>
                        </a:rPr>
                        <a:t> CRAIG / IGN </a:t>
                      </a:r>
                      <a:endParaRPr lang="fr-FR" sz="18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 IGN (BDORTHO) 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rgbClr val="FF0000"/>
                          </a:solidFill>
                          <a:effectLst/>
                        </a:rPr>
                        <a:t> CRAIG / IGN </a:t>
                      </a:r>
                      <a:endParaRPr lang="fr-FR" sz="18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</a:tr>
            </a:tbl>
          </a:graphicData>
        </a:graphic>
      </p:graphicFrame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6351134"/>
              </p:ext>
            </p:extLst>
          </p:nvPr>
        </p:nvGraphicFramePr>
        <p:xfrm>
          <a:off x="179512" y="3212976"/>
          <a:ext cx="8784976" cy="91440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8784976"/>
              </a:tblGrid>
              <a:tr h="0">
                <a:tc>
                  <a:txBody>
                    <a:bodyPr/>
                    <a:lstStyle/>
                    <a:p>
                      <a:pPr marL="0" lvl="0" indent="0" algn="just" defTabSz="914400" rtl="0" eaLnBrk="1" latinLnBrk="0" hangingPunct="1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fr-FR" sz="2000" b="1" u="sng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Décision </a:t>
                      </a:r>
                      <a:r>
                        <a:rPr lang="fr-FR" sz="2000" b="1" u="sng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proposée</a:t>
                      </a:r>
                      <a:r>
                        <a:rPr lang="fr-FR" sz="2000" b="1" u="none" kern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20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  <a:endParaRPr lang="fr-FR" sz="20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342900" lvl="0" indent="-342900" algn="just" defTabSz="914400" rtl="0" eaLnBrk="1" latinLnBrk="0" hangingPunct="1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fr-FR" sz="20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Approuver les conditions de renouvellement des prises de vues aériennes de la région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179512" y="4293096"/>
            <a:ext cx="87849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u="sng" dirty="0">
                <a:solidFill>
                  <a:schemeClr val="tx2"/>
                </a:solidFill>
              </a:rPr>
              <a:t>Incidences financières</a:t>
            </a:r>
            <a:r>
              <a:rPr lang="fr-FR" sz="2400" dirty="0">
                <a:solidFill>
                  <a:schemeClr val="tx2"/>
                </a:solidFill>
              </a:rPr>
              <a:t> : Pour le renouvellement des prises de vues aériennes 55 000 € ont été provisionnés sur le chapitre 68 (dotation aux provisions)</a:t>
            </a:r>
          </a:p>
          <a:p>
            <a:endParaRPr lang="fr-FR" sz="2400" dirty="0">
              <a:solidFill>
                <a:schemeClr val="tx2"/>
              </a:solidFill>
            </a:endParaRPr>
          </a:p>
          <a:p>
            <a:r>
              <a:rPr lang="fr-FR" sz="2400" u="sng" dirty="0">
                <a:solidFill>
                  <a:schemeClr val="tx2"/>
                </a:solidFill>
              </a:rPr>
              <a:t>Co-financement européen</a:t>
            </a:r>
            <a:r>
              <a:rPr lang="fr-FR" sz="2400" dirty="0">
                <a:solidFill>
                  <a:schemeClr val="tx2"/>
                </a:solidFill>
              </a:rPr>
              <a:t> : </a:t>
            </a:r>
            <a:r>
              <a:rPr lang="fr-FR" sz="2400" dirty="0" smtClean="0">
                <a:solidFill>
                  <a:schemeClr val="tx2"/>
                </a:solidFill>
              </a:rPr>
              <a:t>Co-financement à rechercher</a:t>
            </a:r>
            <a:endParaRPr lang="fr-FR" sz="2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104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72331" y="188640"/>
            <a:ext cx="8280920" cy="56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31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Arial" pitchFamily="34"/>
              </a:rPr>
              <a:t>Propositions du </a:t>
            </a:r>
            <a:r>
              <a:rPr lang="fr-FR" sz="31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Arial" pitchFamily="34"/>
              </a:rPr>
              <a:t>CRPRGF</a:t>
            </a:r>
            <a:endParaRPr lang="fr-FR" sz="31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Arial" pitchFamily="34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2331" y="1052736"/>
            <a:ext cx="82809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fr-FR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/>
                <a:ea typeface="Microsoft YaHei" pitchFamily="2"/>
                <a:cs typeface="Mangal" pitchFamily="2"/>
              </a:rPr>
              <a:t>Réalisation d’une occupation du sol à grande échelle (OCS GE)</a:t>
            </a:r>
            <a:endParaRPr lang="fr-FR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2" name="Rectangle à coins arrondis 1"/>
          <p:cNvSpPr/>
          <p:nvPr/>
        </p:nvSpPr>
        <p:spPr>
          <a:xfrm>
            <a:off x="849490" y="3269688"/>
            <a:ext cx="1728192" cy="1584176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 smtClean="0"/>
              <a:t>Loi Grenelle 2</a:t>
            </a:r>
          </a:p>
          <a:p>
            <a:pPr algn="ctr"/>
            <a:r>
              <a:rPr lang="fr-FR" b="1" dirty="0" smtClean="0"/>
              <a:t>LMAP</a:t>
            </a:r>
            <a:endParaRPr lang="fr-FR" b="1" dirty="0"/>
          </a:p>
        </p:txBody>
      </p:sp>
      <p:cxnSp>
        <p:nvCxnSpPr>
          <p:cNvPr id="9" name="Connecteur droit avec flèche 8"/>
          <p:cNvCxnSpPr>
            <a:stCxn id="2" idx="3"/>
          </p:cNvCxnSpPr>
          <p:nvPr/>
        </p:nvCxnSpPr>
        <p:spPr>
          <a:xfrm>
            <a:off x="2577682" y="4061776"/>
            <a:ext cx="720080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Rectangle à coins arrondis 9"/>
          <p:cNvSpPr/>
          <p:nvPr/>
        </p:nvSpPr>
        <p:spPr>
          <a:xfrm>
            <a:off x="3297762" y="3269688"/>
            <a:ext cx="2376264" cy="1584176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Lutte contre l’étalement urbain et la régression des espaces naturels, agricoles et forestiers</a:t>
            </a:r>
            <a:endParaRPr lang="fr-FR" dirty="0"/>
          </a:p>
        </p:txBody>
      </p:sp>
      <p:cxnSp>
        <p:nvCxnSpPr>
          <p:cNvPr id="12" name="Connecteur droit avec flèche 11"/>
          <p:cNvCxnSpPr>
            <a:stCxn id="10" idx="3"/>
            <a:endCxn id="14" idx="1"/>
          </p:cNvCxnSpPr>
          <p:nvPr/>
        </p:nvCxnSpPr>
        <p:spPr>
          <a:xfrm flipV="1">
            <a:off x="5674026" y="2314314"/>
            <a:ext cx="1296144" cy="174746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Organigramme : Multidocument 13"/>
          <p:cNvSpPr/>
          <p:nvPr/>
        </p:nvSpPr>
        <p:spPr>
          <a:xfrm>
            <a:off x="6970170" y="1700808"/>
            <a:ext cx="1152128" cy="1227012"/>
          </a:xfrm>
          <a:prstGeom prst="flowChartMultidocument">
            <a:avLst/>
          </a:prstGeom>
          <a:solidFill>
            <a:schemeClr val="accent3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 smtClean="0"/>
              <a:t>SRCE</a:t>
            </a:r>
            <a:endParaRPr lang="fr-FR" b="1" dirty="0"/>
          </a:p>
        </p:txBody>
      </p:sp>
      <p:cxnSp>
        <p:nvCxnSpPr>
          <p:cNvPr id="15" name="Connecteur droit avec flèche 14"/>
          <p:cNvCxnSpPr>
            <a:stCxn id="10" idx="3"/>
          </p:cNvCxnSpPr>
          <p:nvPr/>
        </p:nvCxnSpPr>
        <p:spPr>
          <a:xfrm>
            <a:off x="5674026" y="4061776"/>
            <a:ext cx="1296144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Organigramme : Multidocument 17"/>
          <p:cNvSpPr/>
          <p:nvPr/>
        </p:nvSpPr>
        <p:spPr>
          <a:xfrm>
            <a:off x="6948264" y="3426124"/>
            <a:ext cx="1152128" cy="1227012"/>
          </a:xfrm>
          <a:prstGeom prst="flowChartMultidocumen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 smtClean="0"/>
              <a:t>SCoT</a:t>
            </a:r>
            <a:endParaRPr lang="fr-FR" b="1" dirty="0"/>
          </a:p>
        </p:txBody>
      </p:sp>
      <p:sp>
        <p:nvSpPr>
          <p:cNvPr id="20" name="Organigramme : Multidocument 19"/>
          <p:cNvSpPr/>
          <p:nvPr/>
        </p:nvSpPr>
        <p:spPr>
          <a:xfrm>
            <a:off x="6988426" y="5229200"/>
            <a:ext cx="1152128" cy="1227012"/>
          </a:xfrm>
          <a:prstGeom prst="flowChartMultidocument">
            <a:avLst/>
          </a:prstGeom>
          <a:solidFill>
            <a:srgbClr val="92D05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 smtClean="0"/>
              <a:t>PLU / PLUi</a:t>
            </a:r>
            <a:endParaRPr lang="fr-FR" b="1" dirty="0"/>
          </a:p>
        </p:txBody>
      </p:sp>
      <p:cxnSp>
        <p:nvCxnSpPr>
          <p:cNvPr id="21" name="Connecteur droit avec flèche 20"/>
          <p:cNvCxnSpPr>
            <a:stCxn id="10" idx="3"/>
            <a:endCxn id="20" idx="1"/>
          </p:cNvCxnSpPr>
          <p:nvPr/>
        </p:nvCxnSpPr>
        <p:spPr>
          <a:xfrm>
            <a:off x="5674026" y="4061776"/>
            <a:ext cx="1314400" cy="178093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972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72331" y="188640"/>
            <a:ext cx="8280920" cy="56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31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Arial" pitchFamily="34"/>
              </a:rPr>
              <a:t>Propositions du </a:t>
            </a:r>
            <a:r>
              <a:rPr lang="fr-FR" sz="31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Arial" pitchFamily="34"/>
              </a:rPr>
              <a:t>CRPRGF</a:t>
            </a:r>
            <a:endParaRPr lang="fr-FR" sz="31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Arial" pitchFamily="34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2331" y="1052736"/>
            <a:ext cx="828092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fr-FR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/>
                <a:ea typeface="Microsoft YaHei" pitchFamily="2"/>
                <a:cs typeface="Mangal" pitchFamily="2"/>
              </a:rPr>
              <a:t>Réalisation d’une occupation du sol à grande échelle (OCS GE)</a:t>
            </a:r>
          </a:p>
          <a:p>
            <a:pPr lvl="1"/>
            <a:endParaRPr lang="fr-FR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Microsoft YaHei" pitchFamily="2"/>
              <a:cs typeface="Mangal" pitchFamily="2"/>
            </a:endParaRPr>
          </a:p>
          <a:p>
            <a:pPr lvl="1"/>
            <a:r>
              <a:rPr lang="fr-FR" sz="2400" dirty="0">
                <a:solidFill>
                  <a:schemeClr val="tx2"/>
                </a:solidFill>
              </a:rPr>
              <a:t>Essentiel de disposer d’éléments de diagnostic cartographique permettant </a:t>
            </a:r>
            <a:r>
              <a:rPr lang="fr-FR" sz="2400" dirty="0" smtClean="0">
                <a:solidFill>
                  <a:schemeClr val="tx2"/>
                </a:solidFill>
              </a:rPr>
              <a:t>:</a:t>
            </a:r>
          </a:p>
          <a:p>
            <a:pPr lvl="1"/>
            <a:endParaRPr lang="fr-FR" sz="2400" dirty="0">
              <a:solidFill>
                <a:schemeClr val="tx2"/>
              </a:solidFill>
            </a:endParaRP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fr-FR" dirty="0">
                <a:solidFill>
                  <a:schemeClr val="tx2">
                    <a:lumMod val="75000"/>
                  </a:schemeClr>
                </a:solidFill>
              </a:rPr>
              <a:t>de déterminer un état zéro de la « </a:t>
            </a:r>
            <a:r>
              <a:rPr lang="fr-FR" b="1" dirty="0">
                <a:solidFill>
                  <a:schemeClr val="tx2">
                    <a:lumMod val="75000"/>
                  </a:schemeClr>
                </a:solidFill>
              </a:rPr>
              <a:t>charpente naturelle </a:t>
            </a:r>
            <a:r>
              <a:rPr lang="fr-FR" dirty="0" smtClean="0">
                <a:solidFill>
                  <a:schemeClr val="tx2">
                    <a:lumMod val="75000"/>
                  </a:schemeClr>
                </a:solidFill>
              </a:rPr>
              <a:t>»,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fr-FR" dirty="0" smtClean="0">
                <a:solidFill>
                  <a:schemeClr val="tx2">
                    <a:lumMod val="75000"/>
                  </a:schemeClr>
                </a:solidFill>
              </a:rPr>
              <a:t>de </a:t>
            </a:r>
            <a:r>
              <a:rPr lang="fr-FR" dirty="0">
                <a:solidFill>
                  <a:schemeClr val="tx2">
                    <a:lumMod val="75000"/>
                  </a:schemeClr>
                </a:solidFill>
              </a:rPr>
              <a:t>déterminer un état zéro de « l’</a:t>
            </a:r>
            <a:r>
              <a:rPr lang="fr-FR" b="1" dirty="0">
                <a:solidFill>
                  <a:schemeClr val="tx2">
                    <a:lumMod val="75000"/>
                  </a:schemeClr>
                </a:solidFill>
              </a:rPr>
              <a:t>armature urbaine </a:t>
            </a:r>
            <a:r>
              <a:rPr lang="fr-FR" dirty="0">
                <a:solidFill>
                  <a:schemeClr val="tx2">
                    <a:lumMod val="75000"/>
                  </a:schemeClr>
                </a:solidFill>
              </a:rPr>
              <a:t>», </a:t>
            </a:r>
            <a:endParaRPr lang="fr-FR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fr-FR" dirty="0" smtClean="0">
                <a:solidFill>
                  <a:schemeClr val="tx2">
                    <a:lumMod val="75000"/>
                  </a:schemeClr>
                </a:solidFill>
              </a:rPr>
              <a:t>de </a:t>
            </a:r>
            <a:r>
              <a:rPr lang="fr-FR" dirty="0">
                <a:solidFill>
                  <a:schemeClr val="tx2">
                    <a:lumMod val="75000"/>
                  </a:schemeClr>
                </a:solidFill>
              </a:rPr>
              <a:t>comprendre les dynamiques </a:t>
            </a:r>
            <a:r>
              <a:rPr lang="fr-FR" b="1" dirty="0">
                <a:solidFill>
                  <a:schemeClr val="tx2">
                    <a:lumMod val="75000"/>
                  </a:schemeClr>
                </a:solidFill>
              </a:rPr>
              <a:t>d’évolution internes de ces espaces</a:t>
            </a:r>
            <a:r>
              <a:rPr lang="fr-FR" dirty="0">
                <a:solidFill>
                  <a:schemeClr val="tx2">
                    <a:lumMod val="75000"/>
                  </a:schemeClr>
                </a:solidFill>
              </a:rPr>
              <a:t>, après identification éventuelle des zones à enjeux ;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fr-FR" dirty="0">
                <a:solidFill>
                  <a:schemeClr val="tx2">
                    <a:lumMod val="75000"/>
                  </a:schemeClr>
                </a:solidFill>
              </a:rPr>
              <a:t>La </a:t>
            </a:r>
            <a:r>
              <a:rPr lang="fr-FR" b="1" dirty="0">
                <a:solidFill>
                  <a:schemeClr val="tx2">
                    <a:lumMod val="75000"/>
                  </a:schemeClr>
                </a:solidFill>
              </a:rPr>
              <a:t>compréhension passée et future des dynamiques des territoires</a:t>
            </a:r>
            <a:r>
              <a:rPr lang="fr-FR" dirty="0">
                <a:solidFill>
                  <a:schemeClr val="tx2">
                    <a:lumMod val="75000"/>
                  </a:schemeClr>
                </a:solidFill>
              </a:rPr>
              <a:t>, en surface et en morphologie: croissance urbaine passée, comparaison des zones urbanisées et à urbaniser, réserves foncières ;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fr-FR" dirty="0">
                <a:solidFill>
                  <a:schemeClr val="tx2">
                    <a:lumMod val="75000"/>
                  </a:schemeClr>
                </a:solidFill>
              </a:rPr>
              <a:t>La </a:t>
            </a:r>
            <a:r>
              <a:rPr lang="fr-FR" b="1" dirty="0">
                <a:solidFill>
                  <a:schemeClr val="tx2">
                    <a:lumMod val="75000"/>
                  </a:schemeClr>
                </a:solidFill>
              </a:rPr>
              <a:t>quantification de l’efficacité de différentes mesures d’aménagement prises</a:t>
            </a:r>
            <a:r>
              <a:rPr lang="fr-FR" dirty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lvl="1"/>
            <a:endParaRPr lang="fr-FR" sz="2400" dirty="0">
              <a:solidFill>
                <a:schemeClr val="tx2"/>
              </a:solidFill>
            </a:endParaRPr>
          </a:p>
          <a:p>
            <a:pPr lvl="1"/>
            <a:endParaRPr lang="fr-FR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Microsoft YaHei" pitchFamily="2"/>
              <a:cs typeface="Mang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4273575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lèche droite 22"/>
          <p:cNvSpPr/>
          <p:nvPr/>
        </p:nvSpPr>
        <p:spPr>
          <a:xfrm rot="10800000">
            <a:off x="5260630" y="2232831"/>
            <a:ext cx="3883370" cy="2823024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Flèche droite 19"/>
          <p:cNvSpPr/>
          <p:nvPr/>
        </p:nvSpPr>
        <p:spPr>
          <a:xfrm>
            <a:off x="0" y="2215511"/>
            <a:ext cx="3883370" cy="2823024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/>
          <p:cNvSpPr/>
          <p:nvPr/>
        </p:nvSpPr>
        <p:spPr>
          <a:xfrm>
            <a:off x="372331" y="188640"/>
            <a:ext cx="8280920" cy="56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31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Arial" pitchFamily="34"/>
              </a:rPr>
              <a:t>Propositions du </a:t>
            </a:r>
            <a:r>
              <a:rPr lang="fr-FR" sz="31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Arial" pitchFamily="34"/>
              </a:rPr>
              <a:t>CRPRGF</a:t>
            </a:r>
            <a:endParaRPr lang="fr-FR" sz="31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Arial" pitchFamily="34"/>
            </a:endParaRPr>
          </a:p>
        </p:txBody>
      </p:sp>
      <p:sp>
        <p:nvSpPr>
          <p:cNvPr id="2" name="Organigramme : Disque magnétique 1"/>
          <p:cNvSpPr/>
          <p:nvPr/>
        </p:nvSpPr>
        <p:spPr>
          <a:xfrm>
            <a:off x="601080" y="1408130"/>
            <a:ext cx="1143285" cy="580710"/>
          </a:xfrm>
          <a:prstGeom prst="flowChartMagneticDisk">
            <a:avLst/>
          </a:prstGeom>
          <a:solidFill>
            <a:schemeClr val="tx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2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fr-FR" sz="1200" b="1" dirty="0" smtClean="0">
                <a:solidFill>
                  <a:schemeClr val="bg1"/>
                </a:solidFill>
              </a:rPr>
              <a:t>CRAIG IGN</a:t>
            </a:r>
          </a:p>
          <a:p>
            <a:pPr algn="ctr"/>
            <a:endParaRPr lang="fr-FR" sz="1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Organigramme : Disque magnétique 5"/>
          <p:cNvSpPr/>
          <p:nvPr/>
        </p:nvSpPr>
        <p:spPr>
          <a:xfrm>
            <a:off x="601080" y="2056202"/>
            <a:ext cx="1143285" cy="580710"/>
          </a:xfrm>
          <a:prstGeom prst="flowChartMagneticDisk">
            <a:avLst/>
          </a:prstGeom>
          <a:solidFill>
            <a:srgbClr val="0070C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200" b="1" dirty="0" smtClean="0">
              <a:solidFill>
                <a:schemeClr val="bg1"/>
              </a:solidFill>
            </a:endParaRPr>
          </a:p>
          <a:p>
            <a:pPr algn="ctr"/>
            <a:r>
              <a:rPr lang="fr-FR" sz="1200" b="1" dirty="0" smtClean="0">
                <a:solidFill>
                  <a:schemeClr val="bg1"/>
                </a:solidFill>
              </a:rPr>
              <a:t>IGN</a:t>
            </a:r>
          </a:p>
          <a:p>
            <a:pPr algn="ctr"/>
            <a:endParaRPr lang="fr-FR" sz="1200" b="1" dirty="0">
              <a:solidFill>
                <a:schemeClr val="bg1"/>
              </a:solidFill>
            </a:endParaRPr>
          </a:p>
        </p:txBody>
      </p:sp>
      <p:sp>
        <p:nvSpPr>
          <p:cNvPr id="7" name="Organigramme : Disque magnétique 6"/>
          <p:cNvSpPr/>
          <p:nvPr/>
        </p:nvSpPr>
        <p:spPr>
          <a:xfrm>
            <a:off x="601080" y="2704274"/>
            <a:ext cx="1143285" cy="580710"/>
          </a:xfrm>
          <a:prstGeom prst="flowChartMagneticDisk">
            <a:avLst/>
          </a:prstGeom>
          <a:solidFill>
            <a:srgbClr val="0070C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200" b="1" dirty="0" smtClean="0">
              <a:solidFill>
                <a:schemeClr val="bg1"/>
              </a:solidFill>
            </a:endParaRPr>
          </a:p>
          <a:p>
            <a:pPr algn="ctr"/>
            <a:r>
              <a:rPr lang="fr-FR" sz="1200" b="1" dirty="0" smtClean="0">
                <a:solidFill>
                  <a:schemeClr val="bg1"/>
                </a:solidFill>
              </a:rPr>
              <a:t>IGN</a:t>
            </a:r>
          </a:p>
          <a:p>
            <a:pPr algn="ctr"/>
            <a:endParaRPr lang="fr-FR" sz="1200" b="1" dirty="0">
              <a:solidFill>
                <a:schemeClr val="bg1"/>
              </a:solidFill>
            </a:endParaRPr>
          </a:p>
        </p:txBody>
      </p:sp>
      <p:sp>
        <p:nvSpPr>
          <p:cNvPr id="8" name="Organigramme : Disque magnétique 7"/>
          <p:cNvSpPr/>
          <p:nvPr/>
        </p:nvSpPr>
        <p:spPr>
          <a:xfrm>
            <a:off x="601080" y="3352346"/>
            <a:ext cx="1143285" cy="580710"/>
          </a:xfrm>
          <a:prstGeom prst="flowChartMagneticDisk">
            <a:avLst/>
          </a:prstGeom>
          <a:solidFill>
            <a:srgbClr val="0070C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200" b="1" dirty="0" smtClean="0">
              <a:solidFill>
                <a:schemeClr val="bg1"/>
              </a:solidFill>
            </a:endParaRPr>
          </a:p>
          <a:p>
            <a:pPr algn="ctr"/>
            <a:r>
              <a:rPr lang="fr-FR" sz="1200" b="1" dirty="0" smtClean="0">
                <a:solidFill>
                  <a:schemeClr val="bg1"/>
                </a:solidFill>
              </a:rPr>
              <a:t>IGN</a:t>
            </a:r>
          </a:p>
          <a:p>
            <a:pPr algn="ctr"/>
            <a:endParaRPr lang="fr-FR" sz="1200" b="1" dirty="0">
              <a:solidFill>
                <a:schemeClr val="bg1"/>
              </a:solidFill>
            </a:endParaRPr>
          </a:p>
        </p:txBody>
      </p:sp>
      <p:sp>
        <p:nvSpPr>
          <p:cNvPr id="9" name="Organigramme : Disque magnétique 8"/>
          <p:cNvSpPr/>
          <p:nvPr/>
        </p:nvSpPr>
        <p:spPr>
          <a:xfrm>
            <a:off x="601080" y="4000418"/>
            <a:ext cx="1143285" cy="580710"/>
          </a:xfrm>
          <a:prstGeom prst="flowChartMagneticDisk">
            <a:avLst/>
          </a:prstGeom>
          <a:solidFill>
            <a:srgbClr val="0070C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200" b="1" dirty="0" smtClean="0">
              <a:solidFill>
                <a:schemeClr val="bg1"/>
              </a:solidFill>
            </a:endParaRPr>
          </a:p>
          <a:p>
            <a:pPr algn="ctr"/>
            <a:r>
              <a:rPr lang="fr-FR" sz="1200" b="1" dirty="0" smtClean="0">
                <a:solidFill>
                  <a:schemeClr val="bg1"/>
                </a:solidFill>
              </a:rPr>
              <a:t>IGN</a:t>
            </a:r>
          </a:p>
          <a:p>
            <a:pPr algn="ctr"/>
            <a:endParaRPr lang="fr-FR" sz="1200" b="1" dirty="0">
              <a:solidFill>
                <a:schemeClr val="bg1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08760" y="2994629"/>
            <a:ext cx="1929148" cy="1323736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1" name="Organigramme : Disque magnétique 10"/>
          <p:cNvSpPr/>
          <p:nvPr/>
        </p:nvSpPr>
        <p:spPr>
          <a:xfrm>
            <a:off x="601080" y="4648490"/>
            <a:ext cx="1143285" cy="580710"/>
          </a:xfrm>
          <a:prstGeom prst="flowChartMagneticDisk">
            <a:avLst/>
          </a:prstGeom>
          <a:solidFill>
            <a:srgbClr val="C000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200" b="1" dirty="0" smtClean="0">
              <a:solidFill>
                <a:schemeClr val="bg1"/>
              </a:solidFill>
            </a:endParaRPr>
          </a:p>
          <a:p>
            <a:pPr algn="ctr"/>
            <a:r>
              <a:rPr lang="fr-FR" sz="1200" b="1" dirty="0" smtClean="0">
                <a:solidFill>
                  <a:schemeClr val="bg1"/>
                </a:solidFill>
              </a:rPr>
              <a:t>RPG</a:t>
            </a:r>
          </a:p>
          <a:p>
            <a:pPr algn="ctr"/>
            <a:endParaRPr lang="fr-FR" sz="1200" b="1" dirty="0">
              <a:solidFill>
                <a:schemeClr val="bg1"/>
              </a:solidFill>
            </a:endParaRPr>
          </a:p>
        </p:txBody>
      </p:sp>
      <p:sp>
        <p:nvSpPr>
          <p:cNvPr id="12" name="Organigramme : Disque magnétique 11"/>
          <p:cNvSpPr/>
          <p:nvPr/>
        </p:nvSpPr>
        <p:spPr>
          <a:xfrm>
            <a:off x="601080" y="5296562"/>
            <a:ext cx="1143285" cy="580710"/>
          </a:xfrm>
          <a:prstGeom prst="flowChartMagneticDisk">
            <a:avLst/>
          </a:prstGeom>
          <a:solidFill>
            <a:srgbClr val="C000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200" b="1" dirty="0" smtClean="0">
              <a:solidFill>
                <a:schemeClr val="bg1"/>
              </a:solidFill>
            </a:endParaRPr>
          </a:p>
          <a:p>
            <a:pPr algn="ctr"/>
            <a:r>
              <a:rPr lang="fr-FR" sz="1200" b="1" dirty="0" smtClean="0">
                <a:solidFill>
                  <a:schemeClr val="bg1"/>
                </a:solidFill>
              </a:rPr>
              <a:t>OCS</a:t>
            </a:r>
          </a:p>
          <a:p>
            <a:pPr algn="ctr"/>
            <a:endParaRPr lang="fr-FR" sz="1200" b="1" dirty="0">
              <a:solidFill>
                <a:schemeClr val="bg1"/>
              </a:solidFill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1727297" y="1513819"/>
            <a:ext cx="37396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Orthophographie – Référentiel image</a:t>
            </a:r>
            <a:endParaRPr lang="fr-F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1691680" y="2161891"/>
            <a:ext cx="933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BD uni</a:t>
            </a:r>
            <a:r>
              <a:rPr lang="fr-F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®</a:t>
            </a:r>
          </a:p>
        </p:txBody>
      </p:sp>
      <p:sp>
        <p:nvSpPr>
          <p:cNvPr id="15" name="ZoneTexte 14"/>
          <p:cNvSpPr txBox="1"/>
          <p:nvPr/>
        </p:nvSpPr>
        <p:spPr>
          <a:xfrm>
            <a:off x="1691680" y="2809963"/>
            <a:ext cx="2224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BD Complémentaire®</a:t>
            </a:r>
            <a:endParaRPr lang="fr-F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1691680" y="3458035"/>
            <a:ext cx="11298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BD Forêt®</a:t>
            </a:r>
            <a:endParaRPr lang="fr-F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1691680" y="4106107"/>
            <a:ext cx="1629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BD Parcellaire®</a:t>
            </a:r>
            <a:endParaRPr lang="fr-F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1691680" y="4754179"/>
            <a:ext cx="3097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Registre parcellaire graphique</a:t>
            </a:r>
            <a:endParaRPr lang="fr-F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ZoneTexte 18"/>
          <p:cNvSpPr txBox="1"/>
          <p:nvPr/>
        </p:nvSpPr>
        <p:spPr>
          <a:xfrm>
            <a:off x="1727298" y="5402251"/>
            <a:ext cx="1710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OCS Partenaires</a:t>
            </a:r>
            <a:endParaRPr lang="fr-F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Organigramme : Multidocument 12"/>
          <p:cNvSpPr/>
          <p:nvPr/>
        </p:nvSpPr>
        <p:spPr>
          <a:xfrm>
            <a:off x="1142988" y="405537"/>
            <a:ext cx="980740" cy="935231"/>
          </a:xfrm>
          <a:prstGeom prst="flowChartMultidocumen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 smtClean="0"/>
              <a:t>Levers de collecte</a:t>
            </a:r>
            <a:endParaRPr lang="fr-FR" sz="1200" dirty="0"/>
          </a:p>
        </p:txBody>
      </p:sp>
      <p:sp>
        <p:nvSpPr>
          <p:cNvPr id="21" name="Organigramme : Multidocument 20"/>
          <p:cNvSpPr/>
          <p:nvPr/>
        </p:nvSpPr>
        <p:spPr>
          <a:xfrm>
            <a:off x="1142988" y="5931893"/>
            <a:ext cx="980740" cy="881483"/>
          </a:xfrm>
          <a:prstGeom prst="flowChartMultidocumen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 smtClean="0"/>
              <a:t>DGFiP</a:t>
            </a:r>
            <a:endParaRPr lang="fr-FR" sz="1200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947480" y="548680"/>
            <a:ext cx="1959813" cy="1393647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5" name="ZoneTexte 24"/>
          <p:cNvSpPr txBox="1"/>
          <p:nvPr/>
        </p:nvSpPr>
        <p:spPr>
          <a:xfrm rot="16200000">
            <a:off x="-1067525" y="3362044"/>
            <a:ext cx="2608471" cy="46166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2400" b="1" dirty="0" smtClean="0">
                <a:solidFill>
                  <a:srgbClr val="C00000"/>
                </a:solidFill>
              </a:rPr>
              <a:t>Données en entrée</a:t>
            </a:r>
            <a:endParaRPr lang="fr-FR" sz="2400" b="1" dirty="0">
              <a:solidFill>
                <a:srgbClr val="C00000"/>
              </a:solidFill>
            </a:endParaRPr>
          </a:p>
        </p:txBody>
      </p:sp>
      <p:sp>
        <p:nvSpPr>
          <p:cNvPr id="26" name="ZoneTexte 25"/>
          <p:cNvSpPr txBox="1"/>
          <p:nvPr/>
        </p:nvSpPr>
        <p:spPr>
          <a:xfrm rot="5400000">
            <a:off x="7322565" y="3419960"/>
            <a:ext cx="3169457" cy="46166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2400" b="1" dirty="0" smtClean="0">
                <a:solidFill>
                  <a:srgbClr val="C00000"/>
                </a:solidFill>
              </a:rPr>
              <a:t>Acquisition de données</a:t>
            </a:r>
            <a:endParaRPr lang="fr-FR" sz="2400" b="1" dirty="0">
              <a:solidFill>
                <a:srgbClr val="C00000"/>
              </a:solidFill>
            </a:endParaRPr>
          </a:p>
        </p:txBody>
      </p:sp>
      <p:sp>
        <p:nvSpPr>
          <p:cNvPr id="27" name="ZoneTexte 26"/>
          <p:cNvSpPr txBox="1"/>
          <p:nvPr/>
        </p:nvSpPr>
        <p:spPr>
          <a:xfrm rot="18942387">
            <a:off x="5188157" y="2319920"/>
            <a:ext cx="14747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Télédétection</a:t>
            </a:r>
            <a:endParaRPr lang="fr-F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ZoneTexte 28"/>
          <p:cNvSpPr txBox="1"/>
          <p:nvPr/>
        </p:nvSpPr>
        <p:spPr>
          <a:xfrm>
            <a:off x="2714317" y="6157120"/>
            <a:ext cx="3723520" cy="46166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2400" b="1" dirty="0" smtClean="0">
                <a:solidFill>
                  <a:srgbClr val="002060"/>
                </a:solidFill>
              </a:rPr>
              <a:t>Co-production IGN – CRAIG</a:t>
            </a:r>
            <a:endParaRPr lang="fr-FR" sz="2400" b="1" dirty="0">
              <a:solidFill>
                <a:srgbClr val="002060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8264" y="5326915"/>
            <a:ext cx="1959029" cy="1469272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8" name="ZoneTexte 27"/>
          <p:cNvSpPr txBox="1"/>
          <p:nvPr/>
        </p:nvSpPr>
        <p:spPr>
          <a:xfrm rot="2682329">
            <a:off x="5055230" y="4815208"/>
            <a:ext cx="2167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Photo-interprétation</a:t>
            </a:r>
            <a:endParaRPr lang="fr-F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00505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72331" y="188640"/>
            <a:ext cx="8280920" cy="56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31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Arial" pitchFamily="34"/>
              </a:rPr>
              <a:t>Propositions du </a:t>
            </a:r>
            <a:r>
              <a:rPr lang="fr-FR" sz="31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Arial" pitchFamily="34"/>
              </a:rPr>
              <a:t>CRPRGF</a:t>
            </a:r>
            <a:endParaRPr lang="fr-FR" sz="31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Arial" pitchFamily="34"/>
            </a:endParaRP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7367290"/>
              </p:ext>
            </p:extLst>
          </p:nvPr>
        </p:nvGraphicFramePr>
        <p:xfrm>
          <a:off x="378376" y="5229200"/>
          <a:ext cx="8370088" cy="91440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8370088"/>
              </a:tblGrid>
              <a:tr h="172020">
                <a:tc>
                  <a:txBody>
                    <a:bodyPr/>
                    <a:lstStyle/>
                    <a:p>
                      <a:pPr marL="0" lvl="0" indent="0" algn="just" defTabSz="914400" rtl="0" eaLnBrk="1" latinLnBrk="0" hangingPunct="1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fr-FR" sz="20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Décision proposée :</a:t>
                      </a: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342900" lvl="0" indent="-342900" algn="just" defTabSz="914400" rtl="0" eaLnBrk="1" latinLnBrk="0" hangingPunct="1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fr-FR" sz="20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Approuver la poursuite des réflexions pour la réalisation d’une base de données occupation du sol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57645" y="3244335"/>
            <a:ext cx="8376133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fr-FR" altLang="fr-FR" sz="2400" u="sng" dirty="0">
                <a:solidFill>
                  <a:schemeClr val="tx2"/>
                </a:solidFill>
              </a:rPr>
              <a:t>Incidences financières</a:t>
            </a:r>
            <a:r>
              <a:rPr lang="fr-FR" altLang="fr-FR" sz="2400" dirty="0">
                <a:solidFill>
                  <a:schemeClr val="tx2"/>
                </a:solidFill>
              </a:rPr>
              <a:t> : Sans objet (Selon l’état d’avancement du dossier une DM sur le BP 2014 pourra être proposée</a:t>
            </a:r>
            <a:r>
              <a:rPr lang="fr-FR" altLang="fr-FR" sz="2400" dirty="0" smtClean="0">
                <a:solidFill>
                  <a:schemeClr val="tx2"/>
                </a:solidFill>
              </a:rPr>
              <a:t>)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fr-FR" altLang="fr-FR" sz="2400" dirty="0">
              <a:solidFill>
                <a:schemeClr val="tx2"/>
              </a:solidFill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2400" u="sng" dirty="0" smtClean="0">
                <a:solidFill>
                  <a:schemeClr val="tx2"/>
                </a:solidFill>
              </a:rPr>
              <a:t>Co-financement</a:t>
            </a:r>
            <a:r>
              <a:rPr lang="fr-FR" altLang="fr-FR" sz="2400" dirty="0">
                <a:solidFill>
                  <a:schemeClr val="tx2"/>
                </a:solidFill>
              </a:rPr>
              <a:t> : Co-financement à rechercher.</a:t>
            </a:r>
          </a:p>
        </p:txBody>
      </p:sp>
      <p:sp>
        <p:nvSpPr>
          <p:cNvPr id="6" name="Rectangle 5"/>
          <p:cNvSpPr/>
          <p:nvPr/>
        </p:nvSpPr>
        <p:spPr>
          <a:xfrm>
            <a:off x="-180528" y="1069285"/>
            <a:ext cx="879511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fr-FR" sz="2400" b="1" dirty="0" smtClean="0">
                <a:solidFill>
                  <a:schemeClr val="tx2"/>
                </a:solidFill>
              </a:rPr>
              <a:t>Coût estimé : &lt; 800 000 €</a:t>
            </a:r>
          </a:p>
          <a:p>
            <a:pPr marL="800100" lvl="1" indent="-342900">
              <a:buFont typeface="Wingdings" pitchFamily="2" charset="2"/>
              <a:buChar char="à"/>
            </a:pPr>
            <a:r>
              <a:rPr lang="fr-FR" sz="2400" dirty="0" smtClean="0">
                <a:solidFill>
                  <a:schemeClr val="tx2"/>
                </a:solidFill>
              </a:rPr>
              <a:t>Partenariat financier : CRAIG – IGN – Autres partenaires ?</a:t>
            </a:r>
          </a:p>
          <a:p>
            <a:pPr marL="800100" lvl="1" indent="-342900">
              <a:buFont typeface="Wingdings" pitchFamily="2" charset="2"/>
              <a:buChar char="à"/>
            </a:pPr>
            <a:endParaRPr lang="fr-FR" sz="2400" dirty="0">
              <a:solidFill>
                <a:schemeClr val="tx2"/>
              </a:solidFill>
            </a:endParaRPr>
          </a:p>
          <a:p>
            <a:pPr lvl="1"/>
            <a:r>
              <a:rPr lang="fr-FR" sz="2400" dirty="0" smtClean="0">
                <a:solidFill>
                  <a:schemeClr val="tx2"/>
                </a:solidFill>
              </a:rPr>
              <a:t>FEDER Auvergne : 400 000 € (si travaux terminés fin 2015)</a:t>
            </a:r>
            <a:endParaRPr lang="fr-FR" sz="2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071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23528" y="3105835"/>
            <a:ext cx="8424936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fr-FR" sz="29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Arial" pitchFamily="34"/>
              </a:rPr>
              <a:t>Mise en œuvre de la directive </a:t>
            </a:r>
            <a:r>
              <a:rPr lang="fr-FR" sz="29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Arial" pitchFamily="34"/>
              </a:rPr>
              <a:t>INSPIRE</a:t>
            </a:r>
          </a:p>
          <a:p>
            <a:pPr lvl="0" algn="ctr"/>
            <a:r>
              <a:rPr lang="fr-FR" sz="29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Arial" pitchFamily="34"/>
              </a:rPr>
              <a:t>sur </a:t>
            </a:r>
            <a:r>
              <a:rPr lang="fr-FR" sz="29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Arial" pitchFamily="34"/>
              </a:rPr>
              <a:t>la région Auvergne</a:t>
            </a:r>
          </a:p>
        </p:txBody>
      </p:sp>
    </p:spTree>
    <p:extLst>
      <p:ext uri="{BB962C8B-B14F-4D97-AF65-F5344CB8AC3E}">
        <p14:creationId xmlns:p14="http://schemas.microsoft.com/office/powerpoint/2010/main" val="387915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9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Statuts des organismes</a:t>
            </a:r>
            <a:endParaRPr lang="fr-FR" sz="29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Graphique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7456"/>
              </p:ext>
            </p:extLst>
          </p:nvPr>
        </p:nvGraphicFramePr>
        <p:xfrm>
          <a:off x="912455" y="260648"/>
          <a:ext cx="8208912" cy="5848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4127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Producteurs / Utilisateurs</a:t>
            </a:r>
            <a:endParaRPr lang="fr-FR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Graphique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30912355"/>
              </p:ext>
            </p:extLst>
          </p:nvPr>
        </p:nvGraphicFramePr>
        <p:xfrm>
          <a:off x="1331640" y="908720"/>
          <a:ext cx="6552728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37076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-1298" y="3212976"/>
            <a:ext cx="9144000" cy="576062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Présentation des nouvelles données acquises en 2013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0178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9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Répartition des données par annexes</a:t>
            </a:r>
          </a:p>
        </p:txBody>
      </p:sp>
      <p:graphicFrame>
        <p:nvGraphicFramePr>
          <p:cNvPr id="4" name="Graphique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89209152"/>
              </p:ext>
            </p:extLst>
          </p:nvPr>
        </p:nvGraphicFramePr>
        <p:xfrm>
          <a:off x="827584" y="980728"/>
          <a:ext cx="7458074" cy="5372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86981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Services INSPIRE</a:t>
            </a:r>
            <a:endParaRPr lang="fr-FR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Graphique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03865821"/>
              </p:ext>
            </p:extLst>
          </p:nvPr>
        </p:nvGraphicFramePr>
        <p:xfrm>
          <a:off x="-360040" y="908720"/>
          <a:ext cx="3995936" cy="2160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Graphique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54278852"/>
              </p:ext>
            </p:extLst>
          </p:nvPr>
        </p:nvGraphicFramePr>
        <p:xfrm>
          <a:off x="2699792" y="692696"/>
          <a:ext cx="4146972" cy="22988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Graphique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2441041"/>
              </p:ext>
            </p:extLst>
          </p:nvPr>
        </p:nvGraphicFramePr>
        <p:xfrm>
          <a:off x="5457603" y="764704"/>
          <a:ext cx="4032448" cy="2160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8" name="Graphique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60743369"/>
              </p:ext>
            </p:extLst>
          </p:nvPr>
        </p:nvGraphicFramePr>
        <p:xfrm>
          <a:off x="-280024" y="3784430"/>
          <a:ext cx="4079726" cy="27142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9" name="Graphique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02288632"/>
              </p:ext>
            </p:extLst>
          </p:nvPr>
        </p:nvGraphicFramePr>
        <p:xfrm>
          <a:off x="2483768" y="3893833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0" name="Graphique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04365094"/>
              </p:ext>
            </p:extLst>
          </p:nvPr>
        </p:nvGraphicFramePr>
        <p:xfrm>
          <a:off x="5249551" y="3858908"/>
          <a:ext cx="4572000" cy="3103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1" name="ZoneTexte 10"/>
          <p:cNvSpPr txBox="1"/>
          <p:nvPr/>
        </p:nvSpPr>
        <p:spPr>
          <a:xfrm>
            <a:off x="190514" y="3174336"/>
            <a:ext cx="2735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/>
              <a:t>Création des métadonnées des données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3436828" y="3082004"/>
            <a:ext cx="21670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/>
              <a:t>Consultation des </a:t>
            </a:r>
            <a:r>
              <a:rPr lang="fr-FR" sz="1200" b="1" dirty="0" smtClean="0"/>
              <a:t>métadonnées</a:t>
            </a:r>
          </a:p>
          <a:p>
            <a:r>
              <a:rPr lang="fr-FR" sz="1200" b="1" dirty="0" smtClean="0"/>
              <a:t>dans </a:t>
            </a:r>
            <a:r>
              <a:rPr lang="fr-FR" sz="1200" b="1" dirty="0"/>
              <a:t>un catalogue de données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6444208" y="3082004"/>
            <a:ext cx="1895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/>
              <a:t>Consultation des données </a:t>
            </a:r>
            <a:endParaRPr lang="fr-FR" sz="1200" b="1" dirty="0" smtClean="0"/>
          </a:p>
          <a:p>
            <a:r>
              <a:rPr lang="fr-FR" sz="1200" b="1" dirty="0"/>
              <a:t>s</a:t>
            </a:r>
            <a:r>
              <a:rPr lang="fr-FR" sz="1200" b="1" dirty="0" smtClean="0"/>
              <a:t>ous </a:t>
            </a:r>
            <a:r>
              <a:rPr lang="fr-FR" sz="1200" b="1" dirty="0"/>
              <a:t>la forme de flux WMS</a:t>
            </a:r>
          </a:p>
        </p:txBody>
      </p:sp>
      <p:sp>
        <p:nvSpPr>
          <p:cNvPr id="14" name="ZoneTexte 13"/>
          <p:cNvSpPr txBox="1"/>
          <p:nvPr/>
        </p:nvSpPr>
        <p:spPr>
          <a:xfrm>
            <a:off x="273502" y="6417332"/>
            <a:ext cx="25698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/>
              <a:t>Consultation des données sous la forme de flux WFS</a:t>
            </a:r>
          </a:p>
        </p:txBody>
      </p:sp>
      <p:sp>
        <p:nvSpPr>
          <p:cNvPr id="15" name="ZoneTexte 14"/>
          <p:cNvSpPr txBox="1"/>
          <p:nvPr/>
        </p:nvSpPr>
        <p:spPr>
          <a:xfrm>
            <a:off x="3203848" y="6498658"/>
            <a:ext cx="26329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/>
              <a:t>Création des métadonnées de services</a:t>
            </a:r>
          </a:p>
        </p:txBody>
      </p:sp>
      <p:sp>
        <p:nvSpPr>
          <p:cNvPr id="16" name="ZoneTexte 15"/>
          <p:cNvSpPr txBox="1"/>
          <p:nvPr/>
        </p:nvSpPr>
        <p:spPr>
          <a:xfrm>
            <a:off x="6334196" y="6498658"/>
            <a:ext cx="24027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/>
              <a:t>Téléchargement des données (FTP)</a:t>
            </a:r>
          </a:p>
        </p:txBody>
      </p:sp>
      <p:sp>
        <p:nvSpPr>
          <p:cNvPr id="17" name="ZoneTexte 16"/>
          <p:cNvSpPr txBox="1"/>
          <p:nvPr/>
        </p:nvSpPr>
        <p:spPr>
          <a:xfrm>
            <a:off x="190514" y="980728"/>
            <a:ext cx="8595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 smtClean="0">
                <a:solidFill>
                  <a:srgbClr val="FF0000"/>
                </a:solidFill>
              </a:rPr>
              <a:t>2010-2013</a:t>
            </a:r>
            <a:endParaRPr lang="fr-FR" sz="1200" b="1" dirty="0">
              <a:solidFill>
                <a:srgbClr val="FF0000"/>
              </a:solidFill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3436828" y="980728"/>
            <a:ext cx="4988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 smtClean="0">
                <a:solidFill>
                  <a:srgbClr val="FF0000"/>
                </a:solidFill>
              </a:rPr>
              <a:t>2011</a:t>
            </a:r>
            <a:endParaRPr lang="fr-FR" sz="1200" b="1" dirty="0">
              <a:solidFill>
                <a:srgbClr val="FF0000"/>
              </a:solidFill>
            </a:endParaRPr>
          </a:p>
        </p:txBody>
      </p:sp>
      <p:sp>
        <p:nvSpPr>
          <p:cNvPr id="19" name="ZoneTexte 18"/>
          <p:cNvSpPr txBox="1"/>
          <p:nvPr/>
        </p:nvSpPr>
        <p:spPr>
          <a:xfrm>
            <a:off x="5945353" y="980727"/>
            <a:ext cx="4988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 smtClean="0">
                <a:solidFill>
                  <a:srgbClr val="FF0000"/>
                </a:solidFill>
              </a:rPr>
              <a:t>2011</a:t>
            </a:r>
            <a:endParaRPr lang="fr-FR" sz="1200" b="1" dirty="0">
              <a:solidFill>
                <a:srgbClr val="FF0000"/>
              </a:solidFill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370851" y="3722823"/>
            <a:ext cx="4988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 smtClean="0">
                <a:solidFill>
                  <a:srgbClr val="FF0000"/>
                </a:solidFill>
              </a:rPr>
              <a:t>2012</a:t>
            </a:r>
            <a:endParaRPr lang="fr-FR" sz="1200" b="1" dirty="0">
              <a:solidFill>
                <a:srgbClr val="FF0000"/>
              </a:solidFill>
            </a:endParaRPr>
          </a:p>
        </p:txBody>
      </p:sp>
      <p:sp>
        <p:nvSpPr>
          <p:cNvPr id="21" name="ZoneTexte 20"/>
          <p:cNvSpPr txBox="1"/>
          <p:nvPr/>
        </p:nvSpPr>
        <p:spPr>
          <a:xfrm>
            <a:off x="5945352" y="3761082"/>
            <a:ext cx="4988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 smtClean="0">
                <a:solidFill>
                  <a:srgbClr val="FF0000"/>
                </a:solidFill>
              </a:rPr>
              <a:t>2012</a:t>
            </a:r>
            <a:endParaRPr lang="fr-FR" sz="1200" b="1" dirty="0">
              <a:solidFill>
                <a:srgbClr val="FF0000"/>
              </a:solidFill>
            </a:endParaRPr>
          </a:p>
        </p:txBody>
      </p:sp>
      <p:sp>
        <p:nvSpPr>
          <p:cNvPr id="22" name="ZoneTexte 21"/>
          <p:cNvSpPr txBox="1"/>
          <p:nvPr/>
        </p:nvSpPr>
        <p:spPr>
          <a:xfrm>
            <a:off x="3256489" y="3722822"/>
            <a:ext cx="8595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 smtClean="0">
                <a:solidFill>
                  <a:srgbClr val="FF0000"/>
                </a:solidFill>
              </a:rPr>
              <a:t>2010-2013</a:t>
            </a:r>
            <a:endParaRPr lang="fr-FR" sz="1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0445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Attentes des utilisateurs</a:t>
            </a:r>
            <a:endParaRPr lang="fr-FR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Graphique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75800460"/>
              </p:ext>
            </p:extLst>
          </p:nvPr>
        </p:nvGraphicFramePr>
        <p:xfrm>
          <a:off x="957262" y="1166813"/>
          <a:ext cx="7229475" cy="45243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20435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 d’actions</a:t>
            </a:r>
            <a:endParaRPr lang="fr-FR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052736"/>
            <a:ext cx="4104456" cy="307834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12027" y="1052736"/>
            <a:ext cx="4104456" cy="307834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0" name="Picture 6" descr="C:\Users\deneux.ENITAC\Pictures\ATMOFRANCE.pn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512" y="4221087"/>
            <a:ext cx="8736971" cy="242790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107361" y="3727156"/>
            <a:ext cx="22487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chemeClr val="bg1"/>
                </a:solidFill>
              </a:rPr>
              <a:t>Sessions de formation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5915758" y="3717331"/>
            <a:ext cx="1896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chemeClr val="bg1"/>
                </a:solidFill>
              </a:rPr>
              <a:t>Groupes de travail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2790913" y="6165304"/>
            <a:ext cx="3514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chemeClr val="bg1"/>
                </a:solidFill>
              </a:rPr>
              <a:t>Journées d’information thématique</a:t>
            </a:r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1032" name="Picture 8" descr="Marc LEOBE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16752" y="1703093"/>
            <a:ext cx="6096000" cy="40481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ZoneTexte 11"/>
          <p:cNvSpPr txBox="1"/>
          <p:nvPr/>
        </p:nvSpPr>
        <p:spPr>
          <a:xfrm>
            <a:off x="3365333" y="5250374"/>
            <a:ext cx="23653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chemeClr val="bg1"/>
                </a:solidFill>
              </a:rPr>
              <a:t>Journées d’information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7038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91880" y="890304"/>
            <a:ext cx="5183854" cy="355339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0" y="18864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/>
                <a:ea typeface="Microsoft YaHei" pitchFamily="2"/>
                <a:cs typeface="Mangal" pitchFamily="2"/>
              </a:rPr>
              <a:t>Un guichet unique pour la diffusion</a:t>
            </a:r>
            <a:endParaRPr lang="fr-FR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Microsoft YaHei" pitchFamily="2"/>
              <a:cs typeface="Mangal" pitchFamily="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1560" y="1412776"/>
            <a:ext cx="2671688" cy="2192023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71730" y="2666999"/>
            <a:ext cx="4413537" cy="2953657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71600" y="3827828"/>
            <a:ext cx="4451942" cy="2894765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9007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Schéma d’organisation d’INSPIRE</a:t>
            </a:r>
            <a:endParaRPr lang="fr-FR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908719"/>
            <a:ext cx="7488832" cy="5754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5776" y="3429000"/>
            <a:ext cx="383648" cy="414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689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95936" y="1048785"/>
            <a:ext cx="4745834" cy="33040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0" y="18864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/>
                <a:ea typeface="Microsoft YaHei" pitchFamily="2"/>
                <a:cs typeface="Mangal" pitchFamily="2"/>
              </a:rPr>
              <a:t>Interopérabilité</a:t>
            </a:r>
            <a:endParaRPr lang="fr-FR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Microsoft YaHei" pitchFamily="2"/>
              <a:cs typeface="Mangal" pitchFamily="2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1520" y="836712"/>
            <a:ext cx="5364088" cy="372822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95936" y="3212976"/>
            <a:ext cx="4745834" cy="328819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1520" y="2996952"/>
            <a:ext cx="5364088" cy="372936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908720"/>
            <a:ext cx="7056784" cy="548003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2397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1785019"/>
              </p:ext>
            </p:extLst>
          </p:nvPr>
        </p:nvGraphicFramePr>
        <p:xfrm>
          <a:off x="396957" y="3861048"/>
          <a:ext cx="8490250" cy="91440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8490250"/>
              </a:tblGrid>
              <a:tr h="0">
                <a:tc>
                  <a:txBody>
                    <a:bodyPr/>
                    <a:lstStyle/>
                    <a:p>
                      <a:pPr marL="0" lvl="0" indent="0" algn="just" defTabSz="914400" rtl="0" eaLnBrk="1" latinLnBrk="0" hangingPunct="1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fr-FR" sz="20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Décision proposée :</a:t>
                      </a: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342900" lvl="0" indent="-342900" algn="just" defTabSz="914400" rtl="0" eaLnBrk="1" latinLnBrk="0" hangingPunct="1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fr-FR" sz="20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Approuver les orientations techniques et organisationnelles du CRAIG pour répondre aux obligations de la Directive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95536" y="1012086"/>
            <a:ext cx="8262664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2400" b="1" dirty="0">
                <a:solidFill>
                  <a:schemeClr val="tx2"/>
                </a:solidFill>
                <a:latin typeface="+mn-lt"/>
                <a:cs typeface="+mn-cs"/>
              </a:rPr>
              <a:t>Incidences financières : </a:t>
            </a:r>
            <a:r>
              <a:rPr lang="fr-FR" altLang="fr-FR" sz="2400" dirty="0">
                <a:solidFill>
                  <a:schemeClr val="tx2"/>
                </a:solidFill>
                <a:latin typeface="+mn-lt"/>
                <a:cs typeface="+mn-cs"/>
              </a:rPr>
              <a:t>Les crédits </a:t>
            </a:r>
            <a:r>
              <a:rPr lang="fr-FR" altLang="fr-FR" sz="2400" dirty="0" smtClean="0">
                <a:solidFill>
                  <a:schemeClr val="tx2"/>
                </a:solidFill>
                <a:latin typeface="+mn-lt"/>
                <a:cs typeface="+mn-cs"/>
              </a:rPr>
              <a:t>correspondant </a:t>
            </a:r>
            <a:r>
              <a:rPr lang="fr-FR" altLang="fr-FR" sz="2400" dirty="0">
                <a:solidFill>
                  <a:schemeClr val="tx2"/>
                </a:solidFill>
                <a:latin typeface="+mn-lt"/>
                <a:cs typeface="+mn-cs"/>
              </a:rPr>
              <a:t>au CDD de 1 an pour le poste de chargée de mission INSPIRE ont été inscrits au budget 2014 sur </a:t>
            </a:r>
            <a:r>
              <a:rPr lang="fr-FR" altLang="fr-FR" sz="2400" dirty="0" smtClean="0">
                <a:solidFill>
                  <a:schemeClr val="tx2"/>
                </a:solidFill>
                <a:latin typeface="+mn-lt"/>
                <a:cs typeface="+mn-cs"/>
              </a:rPr>
              <a:t>les chapitres </a:t>
            </a:r>
            <a:r>
              <a:rPr lang="fr-FR" altLang="fr-FR" sz="2400" dirty="0">
                <a:solidFill>
                  <a:schemeClr val="tx2"/>
                </a:solidFill>
                <a:latin typeface="+mn-lt"/>
                <a:cs typeface="+mn-cs"/>
              </a:rPr>
              <a:t>63 et 64 pour un montant de 41 914 </a:t>
            </a:r>
            <a:r>
              <a:rPr lang="fr-FR" altLang="fr-FR" sz="2400" dirty="0" smtClean="0">
                <a:solidFill>
                  <a:schemeClr val="tx2"/>
                </a:solidFill>
                <a:latin typeface="+mn-lt"/>
                <a:cs typeface="+mn-cs"/>
              </a:rPr>
              <a:t>€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r-FR" altLang="fr-FR" sz="2400" dirty="0">
              <a:solidFill>
                <a:schemeClr val="tx2"/>
              </a:solidFill>
              <a:latin typeface="+mn-lt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2400" b="1" dirty="0">
                <a:solidFill>
                  <a:schemeClr val="tx2"/>
                </a:solidFill>
                <a:latin typeface="+mn-lt"/>
                <a:cs typeface="+mn-cs"/>
              </a:rPr>
              <a:t>Co-financement européen : </a:t>
            </a:r>
            <a:r>
              <a:rPr lang="fr-FR" altLang="fr-FR" sz="2400" dirty="0">
                <a:solidFill>
                  <a:schemeClr val="tx2"/>
                </a:solidFill>
                <a:latin typeface="+mn-lt"/>
                <a:cs typeface="+mn-cs"/>
              </a:rPr>
              <a:t>convention n°37150-2013</a:t>
            </a:r>
          </a:p>
        </p:txBody>
      </p:sp>
    </p:spTree>
    <p:extLst>
      <p:ext uri="{BB962C8B-B14F-4D97-AF65-F5344CB8AC3E}">
        <p14:creationId xmlns:p14="http://schemas.microsoft.com/office/powerpoint/2010/main" val="721865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 txBox="1">
            <a:spLocks/>
          </p:cNvSpPr>
          <p:nvPr/>
        </p:nvSpPr>
        <p:spPr>
          <a:xfrm>
            <a:off x="395536" y="3212976"/>
            <a:ext cx="8229600" cy="5760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FFFFFF"/>
                </a:solidFill>
                <a:latin typeface="+mj-lt"/>
                <a:ea typeface="+mj-ea"/>
                <a:cs typeface="Arial" pitchFamily="34"/>
              </a:defRPr>
            </a:lvl1pPr>
          </a:lstStyle>
          <a:p>
            <a:pPr lvl="0"/>
            <a:r>
              <a:rPr lang="fr-FR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Projet </a:t>
            </a:r>
            <a:r>
              <a:rPr lang="fr-FR" sz="31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 constitution d'un fond de plan au 1:200ème pour la gestion des réseaux</a:t>
            </a:r>
          </a:p>
          <a:p>
            <a:endParaRPr lang="fr-FR" sz="31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1211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 txBox="1">
            <a:spLocks/>
          </p:cNvSpPr>
          <p:nvPr/>
        </p:nvSpPr>
        <p:spPr>
          <a:xfrm>
            <a:off x="467544" y="476674"/>
            <a:ext cx="8229600" cy="5760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FFFFFF"/>
                </a:solidFill>
                <a:latin typeface="+mj-lt"/>
                <a:ea typeface="+mj-ea"/>
                <a:cs typeface="Arial" pitchFamily="34"/>
              </a:defRPr>
            </a:lvl1pPr>
          </a:lstStyle>
          <a:p>
            <a:pPr lvl="0"/>
            <a:r>
              <a:rPr lang="fr-FR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Projet </a:t>
            </a:r>
            <a:r>
              <a:rPr lang="fr-FR" sz="31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 constitution d'un fond de plan au 1:200ème pour la gestion des réseaux</a:t>
            </a:r>
          </a:p>
          <a:p>
            <a:endParaRPr lang="fr-FR" sz="31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Espace réservé du contenu 1"/>
          <p:cNvSpPr txBox="1">
            <a:spLocks/>
          </p:cNvSpPr>
          <p:nvPr/>
        </p:nvSpPr>
        <p:spPr>
          <a:xfrm>
            <a:off x="107504" y="1052736"/>
            <a:ext cx="9036496" cy="561662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fr-FR" sz="2400" b="1" dirty="0" smtClean="0">
                <a:solidFill>
                  <a:schemeClr val="tx2"/>
                </a:solidFill>
              </a:rPr>
              <a:t>Suite </a:t>
            </a:r>
            <a:r>
              <a:rPr lang="fr-FR" sz="2400" b="1" dirty="0">
                <a:solidFill>
                  <a:schemeClr val="tx2"/>
                </a:solidFill>
              </a:rPr>
              <a:t>au plan d’actions du dernier </a:t>
            </a:r>
            <a:r>
              <a:rPr lang="fr-FR" sz="2400" b="1" dirty="0" smtClean="0">
                <a:solidFill>
                  <a:schemeClr val="tx2"/>
                </a:solidFill>
              </a:rPr>
              <a:t>CA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chemeClr val="tx2"/>
                </a:solidFill>
              </a:rPr>
              <a:t>Etude IGN -&gt; pas réalisée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chemeClr val="tx2"/>
                </a:solidFill>
              </a:rPr>
              <a:t>Echanges continus avec ERDF sur la question de la mutualisation (benchmark techno, ouverture à d’autres partenaires)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fr-FR" sz="2400" b="1" dirty="0">
                <a:solidFill>
                  <a:schemeClr val="tx2"/>
                </a:solidFill>
              </a:rPr>
              <a:t>Ouverture de la discussion </a:t>
            </a:r>
            <a:r>
              <a:rPr lang="fr-FR" sz="2400" dirty="0">
                <a:solidFill>
                  <a:schemeClr val="tx2"/>
                </a:solidFill>
              </a:rPr>
              <a:t>avec les principaux exploitants de réseaux (ERDF, syndicats d’énergie, GRDF, Orange, FT, </a:t>
            </a:r>
            <a:r>
              <a:rPr lang="fr-FR" sz="2400" dirty="0" err="1">
                <a:solidFill>
                  <a:schemeClr val="tx2"/>
                </a:solidFill>
              </a:rPr>
              <a:t>Cofely</a:t>
            </a:r>
            <a:r>
              <a:rPr lang="fr-FR" sz="2400" dirty="0">
                <a:solidFill>
                  <a:schemeClr val="tx2"/>
                </a:solidFill>
              </a:rPr>
              <a:t>, Agglomérations…) + IGN : le 29 Septembre </a:t>
            </a:r>
            <a:r>
              <a:rPr lang="fr-FR" sz="2400" dirty="0" smtClean="0">
                <a:solidFill>
                  <a:schemeClr val="tx2"/>
                </a:solidFill>
              </a:rPr>
              <a:t>2013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2000" dirty="0" smtClean="0">
                <a:solidFill>
                  <a:schemeClr val="tx2"/>
                </a:solidFill>
              </a:rPr>
              <a:t>Courrier </a:t>
            </a:r>
            <a:r>
              <a:rPr lang="fr-FR" sz="2000" dirty="0">
                <a:solidFill>
                  <a:schemeClr val="tx2"/>
                </a:solidFill>
              </a:rPr>
              <a:t>aux exploitants de réseaux sensibles afin de solliciter officiellement leur intérêt à la démarche du </a:t>
            </a:r>
            <a:r>
              <a:rPr lang="fr-FR" sz="2000" dirty="0" smtClean="0">
                <a:solidFill>
                  <a:schemeClr val="tx2"/>
                </a:solidFill>
              </a:rPr>
              <a:t>CRAIG</a:t>
            </a:r>
          </a:p>
          <a:p>
            <a:pPr lvl="2"/>
            <a:r>
              <a:rPr lang="fr-FR" sz="2000" dirty="0" smtClean="0">
                <a:solidFill>
                  <a:schemeClr val="tx2"/>
                </a:solidFill>
              </a:rPr>
              <a:t>Portage </a:t>
            </a:r>
            <a:r>
              <a:rPr lang="fr-FR" sz="2000" dirty="0">
                <a:solidFill>
                  <a:schemeClr val="tx2"/>
                </a:solidFill>
              </a:rPr>
              <a:t>CRAIG </a:t>
            </a:r>
            <a:endParaRPr lang="fr-FR" sz="2000" dirty="0" smtClean="0">
              <a:solidFill>
                <a:schemeClr val="tx2"/>
              </a:solidFill>
            </a:endParaRPr>
          </a:p>
          <a:p>
            <a:pPr lvl="2"/>
            <a:r>
              <a:rPr lang="fr-FR" sz="2000" dirty="0" smtClean="0">
                <a:solidFill>
                  <a:schemeClr val="tx2"/>
                </a:solidFill>
              </a:rPr>
              <a:t>Principe </a:t>
            </a:r>
            <a:r>
              <a:rPr lang="fr-FR" sz="2000" dirty="0">
                <a:solidFill>
                  <a:schemeClr val="tx2"/>
                </a:solidFill>
              </a:rPr>
              <a:t>de mutualisation </a:t>
            </a:r>
            <a:endParaRPr lang="fr-FR" sz="2000" dirty="0" smtClean="0">
              <a:solidFill>
                <a:schemeClr val="tx2"/>
              </a:solidFill>
            </a:endParaRPr>
          </a:p>
          <a:p>
            <a:pPr lvl="2"/>
            <a:r>
              <a:rPr lang="fr-FR" sz="2000" dirty="0" smtClean="0">
                <a:solidFill>
                  <a:schemeClr val="tx2"/>
                </a:solidFill>
              </a:rPr>
              <a:t>Possibilité </a:t>
            </a:r>
            <a:r>
              <a:rPr lang="fr-FR" sz="2000" dirty="0">
                <a:solidFill>
                  <a:schemeClr val="tx2"/>
                </a:solidFill>
              </a:rPr>
              <a:t>de cofinancement </a:t>
            </a:r>
            <a:endParaRPr lang="fr-FR" sz="2000" dirty="0" smtClean="0">
              <a:solidFill>
                <a:schemeClr val="tx2"/>
              </a:solidFill>
            </a:endParaRPr>
          </a:p>
          <a:p>
            <a:pPr lvl="2"/>
            <a:r>
              <a:rPr lang="fr-FR" sz="2000" dirty="0" smtClean="0">
                <a:solidFill>
                  <a:schemeClr val="tx2"/>
                </a:solidFill>
              </a:rPr>
              <a:t>Participation </a:t>
            </a:r>
            <a:r>
              <a:rPr lang="fr-FR" sz="2000" dirty="0">
                <a:solidFill>
                  <a:schemeClr val="tx2"/>
                </a:solidFill>
              </a:rPr>
              <a:t>à l’expérimentation </a:t>
            </a:r>
            <a:endParaRPr lang="fr-FR" sz="2000" dirty="0" smtClean="0">
              <a:solidFill>
                <a:schemeClr val="tx2"/>
              </a:solidFill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2000" b="1" dirty="0">
                <a:solidFill>
                  <a:schemeClr val="tx2"/>
                </a:solidFill>
              </a:rPr>
              <a:t>Décision de lancer une expérimentation sur le Bassin d’Aurillac</a:t>
            </a:r>
          </a:p>
          <a:p>
            <a:pPr lvl="2"/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2927562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576062"/>
          </a:xfrm>
        </p:spPr>
        <p:txBody>
          <a:bodyPr>
            <a:normAutofit fontScale="90000"/>
          </a:bodyPr>
          <a:lstStyle/>
          <a:p>
            <a:pPr lvl="0"/>
            <a:r>
              <a:rPr lang="fr-FR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Présentation des nouvelles données acquises en </a:t>
            </a:r>
            <a:r>
              <a:rPr lang="fr-FR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2013</a:t>
            </a:r>
            <a:endParaRPr lang="fr-FR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3528" y="4869160"/>
            <a:ext cx="1800000" cy="180000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226112" y="1052936"/>
            <a:ext cx="1800000" cy="180000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3528" y="2960848"/>
            <a:ext cx="1800000" cy="180000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3528" y="1052536"/>
            <a:ext cx="1800000" cy="180000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226112" y="2961048"/>
            <a:ext cx="1800000" cy="180000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" name="Picture 8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226112" y="4869160"/>
            <a:ext cx="1800000" cy="180000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4067944" y="1052536"/>
            <a:ext cx="4896544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hangingPunct="0"/>
            <a:r>
              <a:rPr lang="fr-FR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/>
                <a:ea typeface="Microsoft YaHei" pitchFamily="2"/>
                <a:cs typeface="Mangal" pitchFamily="2"/>
              </a:rPr>
              <a:t>Pyramide de SCANs IGN</a:t>
            </a:r>
          </a:p>
          <a:p>
            <a:pPr lvl="0" algn="just" hangingPunct="0"/>
            <a:endParaRPr lang="fr-FR" sz="24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Microsoft YaHei" pitchFamily="2"/>
              <a:cs typeface="Mangal" pitchFamily="2"/>
            </a:endParaRPr>
          </a:p>
          <a:p>
            <a:pPr lvl="0" algn="just" hangingPunct="0"/>
            <a:r>
              <a:rPr lang="fr-FR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/>
                <a:ea typeface="Microsoft YaHei" pitchFamily="2"/>
                <a:cs typeface="Mangal" pitchFamily="2"/>
              </a:rPr>
              <a:t>Données gratuites(Sous licence ouverte)</a:t>
            </a:r>
          </a:p>
          <a:p>
            <a:pPr lvl="0" algn="just" hangingPunct="0"/>
            <a:r>
              <a:rPr lang="fr-FR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/>
                <a:ea typeface="Microsoft YaHei" pitchFamily="2"/>
                <a:cs typeface="Mangal" pitchFamily="2"/>
              </a:rPr>
              <a:t>SCAN 1000</a:t>
            </a:r>
            <a:r>
              <a:rPr lang="fr-FR" dirty="0" smtClean="0"/>
              <a:t>®		</a:t>
            </a:r>
            <a:r>
              <a:rPr lang="fr-FR" sz="1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/>
                <a:ea typeface="Microsoft YaHei" pitchFamily="2"/>
                <a:cs typeface="Mangal" pitchFamily="2"/>
              </a:rPr>
              <a:t>1:1 000 000ème</a:t>
            </a:r>
          </a:p>
          <a:p>
            <a:pPr algn="just" hangingPunct="0"/>
            <a:r>
              <a:rPr lang="fr-FR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/>
                <a:ea typeface="Microsoft YaHei" pitchFamily="2"/>
                <a:cs typeface="Mangal" pitchFamily="2"/>
              </a:rPr>
              <a:t>Gamme </a:t>
            </a:r>
            <a:r>
              <a:rPr lang="fr-FR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/>
                <a:ea typeface="Microsoft YaHei" pitchFamily="2"/>
                <a:cs typeface="Mangal" pitchFamily="2"/>
              </a:rPr>
              <a:t>Découverte (Sous licence IGN)</a:t>
            </a:r>
            <a:endParaRPr lang="fr-FR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Microsoft YaHei" pitchFamily="2"/>
              <a:cs typeface="Mangal" pitchFamily="2"/>
            </a:endParaRPr>
          </a:p>
          <a:p>
            <a:pPr algn="just" hangingPunct="0"/>
            <a:r>
              <a:rPr lang="fr-FR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/>
                <a:ea typeface="Microsoft YaHei" pitchFamily="2"/>
                <a:cs typeface="Mangal" pitchFamily="2"/>
              </a:rPr>
              <a:t>SCAN </a:t>
            </a:r>
            <a:r>
              <a:rPr lang="fr-F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/>
                <a:ea typeface="Microsoft YaHei" pitchFamily="2"/>
                <a:cs typeface="Mangal" pitchFamily="2"/>
              </a:rPr>
              <a:t>Régional</a:t>
            </a:r>
            <a:r>
              <a:rPr lang="fr-FR" dirty="0" smtClean="0">
                <a:solidFill>
                  <a:srgbClr val="FF0000"/>
                </a:solidFill>
              </a:rPr>
              <a:t>®		</a:t>
            </a:r>
            <a:r>
              <a:rPr lang="fr-FR" sz="1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/>
                <a:ea typeface="Microsoft YaHei" pitchFamily="2"/>
                <a:cs typeface="Mangal" pitchFamily="2"/>
              </a:rPr>
              <a:t>1:250 000ème</a:t>
            </a:r>
          </a:p>
          <a:p>
            <a:pPr algn="just" hangingPunct="0"/>
            <a:r>
              <a:rPr lang="fr-FR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/>
                <a:ea typeface="Microsoft YaHei" pitchFamily="2"/>
                <a:cs typeface="Mangal" pitchFamily="2"/>
              </a:rPr>
              <a:t>SCAN Départemental®	</a:t>
            </a:r>
          </a:p>
          <a:p>
            <a:pPr algn="just" hangingPunct="0"/>
            <a:r>
              <a:rPr lang="fr-FR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/>
                <a:ea typeface="Microsoft YaHei" pitchFamily="2"/>
                <a:cs typeface="Mangal" pitchFamily="2"/>
              </a:rPr>
              <a:t>SCAN 100®		</a:t>
            </a:r>
            <a:r>
              <a:rPr lang="fr-FR" sz="1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/>
                <a:ea typeface="Microsoft YaHei" pitchFamily="2"/>
                <a:cs typeface="Mangal" pitchFamily="2"/>
              </a:rPr>
              <a:t>1:100 000ème</a:t>
            </a:r>
          </a:p>
          <a:p>
            <a:pPr algn="just" hangingPunct="0"/>
            <a:r>
              <a:rPr lang="fr-FR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/>
                <a:ea typeface="Microsoft YaHei" pitchFamily="2"/>
                <a:cs typeface="Mangal" pitchFamily="2"/>
              </a:rPr>
              <a:t>SCAN 25® Topographique	</a:t>
            </a:r>
            <a:r>
              <a:rPr lang="fr-FR" sz="1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/>
                <a:ea typeface="Microsoft YaHei" pitchFamily="2"/>
                <a:cs typeface="Mangal" pitchFamily="2"/>
              </a:rPr>
              <a:t>1:25 000ème</a:t>
            </a:r>
          </a:p>
          <a:p>
            <a:pPr algn="just" hangingPunct="0"/>
            <a:r>
              <a:rPr lang="fr-FR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/>
                <a:ea typeface="Microsoft YaHei" pitchFamily="2"/>
                <a:cs typeface="Mangal" pitchFamily="2"/>
              </a:rPr>
              <a:t>SCAN 25® </a:t>
            </a:r>
            <a:r>
              <a:rPr lang="fr-FR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/>
                <a:ea typeface="Microsoft YaHei" pitchFamily="2"/>
                <a:cs typeface="Mangal" pitchFamily="2"/>
              </a:rPr>
              <a:t>Touristique	</a:t>
            </a:r>
          </a:p>
          <a:p>
            <a:pPr algn="just" hangingPunct="0"/>
            <a:r>
              <a:rPr lang="fr-F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/>
                <a:ea typeface="Microsoft YaHei" pitchFamily="2"/>
                <a:cs typeface="Mangal" pitchFamily="2"/>
              </a:rPr>
              <a:t>SCAN Express 25 Standard</a:t>
            </a:r>
            <a:endParaRPr lang="fr-FR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Microsoft YaHei" pitchFamily="2"/>
              <a:cs typeface="Mangal" pitchFamily="2"/>
            </a:endParaRPr>
          </a:p>
          <a:p>
            <a:pPr algn="just" hangingPunct="0"/>
            <a:r>
              <a:rPr lang="fr-F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/>
                <a:ea typeface="Microsoft YaHei" pitchFamily="2"/>
                <a:cs typeface="Mangal" pitchFamily="2"/>
              </a:rPr>
              <a:t>SCAN </a:t>
            </a:r>
            <a:r>
              <a:rPr lang="fr-FR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/>
                <a:ea typeface="Microsoft YaHei" pitchFamily="2"/>
                <a:cs typeface="Mangal" pitchFamily="2"/>
              </a:rPr>
              <a:t>Express 25 </a:t>
            </a:r>
            <a:r>
              <a:rPr lang="fr-F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/>
                <a:ea typeface="Microsoft YaHei" pitchFamily="2"/>
                <a:cs typeface="Mangal" pitchFamily="2"/>
              </a:rPr>
              <a:t>Classique</a:t>
            </a:r>
            <a:r>
              <a:rPr lang="fr-FR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/>
                <a:ea typeface="Microsoft YaHei" pitchFamily="2"/>
                <a:cs typeface="Mangal" pitchFamily="2"/>
              </a:rPr>
              <a:t>	</a:t>
            </a:r>
          </a:p>
          <a:p>
            <a:pPr lvl="0" algn="just" hangingPunct="0"/>
            <a:endParaRPr lang="fr-FR" sz="24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Microsoft YaHei" pitchFamily="2"/>
              <a:cs typeface="Mangal" pitchFamily="2"/>
            </a:endParaRPr>
          </a:p>
          <a:p>
            <a:pPr lvl="0" algn="just" hangingPunct="0"/>
            <a:endParaRPr lang="fr-FR" sz="2400" dirty="0" smtClean="0"/>
          </a:p>
          <a:p>
            <a:pPr lvl="0" algn="just" hangingPunct="0"/>
            <a:endParaRPr lang="fr-FR" sz="24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Microsoft YaHei" pitchFamily="2"/>
              <a:cs typeface="Mangal" pitchFamily="2"/>
            </a:endParaRP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5391" y="5754216"/>
            <a:ext cx="184785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787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 txBox="1">
            <a:spLocks/>
          </p:cNvSpPr>
          <p:nvPr/>
        </p:nvSpPr>
        <p:spPr>
          <a:xfrm>
            <a:off x="467544" y="476674"/>
            <a:ext cx="8229600" cy="5760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FFFFFF"/>
                </a:solidFill>
                <a:latin typeface="+mj-lt"/>
                <a:ea typeface="+mj-ea"/>
                <a:cs typeface="Arial" pitchFamily="34"/>
              </a:defRPr>
            </a:lvl1pPr>
          </a:lstStyle>
          <a:p>
            <a:pPr lvl="0"/>
            <a:r>
              <a:rPr lang="fr-FR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Projet </a:t>
            </a:r>
            <a:r>
              <a:rPr lang="fr-FR" sz="31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 constitution d'un fond de plan au 1:200ème pour la gestion des réseaux</a:t>
            </a:r>
          </a:p>
          <a:p>
            <a:endParaRPr lang="fr-FR" sz="31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Espace réservé du contenu 1"/>
          <p:cNvSpPr txBox="1">
            <a:spLocks/>
          </p:cNvSpPr>
          <p:nvPr/>
        </p:nvSpPr>
        <p:spPr>
          <a:xfrm>
            <a:off x="292696" y="1446872"/>
            <a:ext cx="8579296" cy="528641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fr-FR" sz="2400" b="1" dirty="0">
                <a:solidFill>
                  <a:schemeClr val="tx2"/>
                </a:solidFill>
              </a:rPr>
              <a:t>5 novembre 2013: rencontre à la CABA avec CRAIG, ERDF, syndicats d’énergie 15 et 03  + IGN – les </a:t>
            </a:r>
            <a:r>
              <a:rPr lang="fr-FR" sz="2400" b="1" dirty="0" smtClean="0">
                <a:solidFill>
                  <a:schemeClr val="tx2"/>
                </a:solidFill>
              </a:rPr>
              <a:t>conclusions 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2000" b="1" dirty="0" smtClean="0">
                <a:solidFill>
                  <a:schemeClr val="tx2"/>
                </a:solidFill>
              </a:rPr>
              <a:t>Besoin </a:t>
            </a:r>
            <a:r>
              <a:rPr lang="fr-FR" sz="2000" b="1" dirty="0">
                <a:solidFill>
                  <a:schemeClr val="tx2"/>
                </a:solidFill>
              </a:rPr>
              <a:t>d’un fond de plan et d’une précision 10 cm pour afficher les réseaux MAIS  </a:t>
            </a:r>
          </a:p>
          <a:p>
            <a:pPr lvl="2"/>
            <a:r>
              <a:rPr lang="fr-FR" sz="2000" dirty="0">
                <a:solidFill>
                  <a:schemeClr val="tx2"/>
                </a:solidFill>
              </a:rPr>
              <a:t>Evaluer les coûts des produits aux différentes précisions</a:t>
            </a:r>
          </a:p>
          <a:p>
            <a:pPr lvl="2"/>
            <a:r>
              <a:rPr lang="fr-FR" sz="2000" dirty="0">
                <a:solidFill>
                  <a:schemeClr val="tx2"/>
                </a:solidFill>
              </a:rPr>
              <a:t>Utile au delà du périmètre des gestionnaires de réseaux sensibles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2000" b="1" dirty="0">
                <a:solidFill>
                  <a:schemeClr val="tx2"/>
                </a:solidFill>
              </a:rPr>
              <a:t>Besoin d’un fond de plan pour remplacer l’existant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2000" b="1" dirty="0">
                <a:solidFill>
                  <a:schemeClr val="tx2"/>
                </a:solidFill>
              </a:rPr>
              <a:t>Produit avec des </a:t>
            </a:r>
            <a:r>
              <a:rPr lang="fr-FR" sz="2000" b="1" dirty="0">
                <a:solidFill>
                  <a:schemeClr val="tx2"/>
                </a:solidFill>
                <a:hlinkClick r:id="rId2" action="ppaction://hlinksldjump"/>
              </a:rPr>
              <a:t>usages </a:t>
            </a:r>
            <a:r>
              <a:rPr lang="fr-FR" sz="2000" b="1" dirty="0" smtClean="0">
                <a:solidFill>
                  <a:schemeClr val="tx2"/>
                </a:solidFill>
                <a:hlinkClick r:id="rId2" action="ppaction://hlinksldjump"/>
              </a:rPr>
              <a:t>multiples</a:t>
            </a:r>
            <a:endParaRPr lang="fr-FR" sz="2000" b="1" dirty="0">
              <a:solidFill>
                <a:schemeClr val="tx2"/>
              </a:solidFill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2000" b="1" dirty="0">
                <a:solidFill>
                  <a:schemeClr val="tx2"/>
                </a:solidFill>
              </a:rPr>
              <a:t>Evaluer la précision de la PVA CRAIG </a:t>
            </a:r>
          </a:p>
          <a:p>
            <a:pPr lvl="1"/>
            <a:endParaRPr lang="fr-FR" dirty="0" smtClean="0"/>
          </a:p>
        </p:txBody>
      </p:sp>
      <p:pic>
        <p:nvPicPr>
          <p:cNvPr id="6" name="Picture 3"/>
          <p:cNvPicPr preferRelativeResize="0"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440" y="1415149"/>
            <a:ext cx="8401808" cy="466913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906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 txBox="1">
            <a:spLocks/>
          </p:cNvSpPr>
          <p:nvPr/>
        </p:nvSpPr>
        <p:spPr>
          <a:xfrm>
            <a:off x="467544" y="476674"/>
            <a:ext cx="8229600" cy="5760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FFFFFF"/>
                </a:solidFill>
                <a:latin typeface="+mj-lt"/>
                <a:ea typeface="+mj-ea"/>
                <a:cs typeface="Arial" pitchFamily="34"/>
              </a:defRPr>
            </a:lvl1pPr>
          </a:lstStyle>
          <a:p>
            <a:pPr lvl="0"/>
            <a:r>
              <a:rPr lang="fr-FR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Projet </a:t>
            </a:r>
            <a:r>
              <a:rPr lang="fr-FR" sz="31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 constitution d'un fond de plan au 1:200ème pour la gestion des réseaux</a:t>
            </a:r>
          </a:p>
          <a:p>
            <a:endParaRPr lang="fr-FR" sz="31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Espace réservé du contenu 1"/>
          <p:cNvSpPr txBox="1">
            <a:spLocks/>
          </p:cNvSpPr>
          <p:nvPr/>
        </p:nvSpPr>
        <p:spPr>
          <a:xfrm>
            <a:off x="107504" y="980728"/>
            <a:ext cx="8712968" cy="489654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fr-FR" sz="2400" b="1" dirty="0">
                <a:solidFill>
                  <a:schemeClr val="tx2"/>
                </a:solidFill>
              </a:rPr>
              <a:t>Mobile mapping :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chemeClr val="tx2"/>
                </a:solidFill>
              </a:rPr>
              <a:t>Novembre: TOPOGEODIS  (photos + LIDAR) sur </a:t>
            </a:r>
            <a:r>
              <a:rPr lang="fr-FR" sz="2000" dirty="0" err="1">
                <a:solidFill>
                  <a:schemeClr val="tx2"/>
                </a:solidFill>
              </a:rPr>
              <a:t>qq</a:t>
            </a:r>
            <a:r>
              <a:rPr lang="fr-FR" sz="2000" dirty="0">
                <a:solidFill>
                  <a:schemeClr val="tx2"/>
                </a:solidFill>
              </a:rPr>
              <a:t> kilomètres </a:t>
            </a:r>
            <a:r>
              <a:rPr lang="fr-FR" sz="2000" dirty="0" smtClean="0">
                <a:solidFill>
                  <a:schemeClr val="tx2"/>
                </a:solidFill>
              </a:rPr>
              <a:t>sur </a:t>
            </a:r>
            <a:r>
              <a:rPr lang="fr-FR" sz="2000" dirty="0">
                <a:solidFill>
                  <a:schemeClr val="tx2"/>
                </a:solidFill>
              </a:rPr>
              <a:t>le territoire de la CABA (Aurillac, Arpajon)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chemeClr val="tx2"/>
                </a:solidFill>
              </a:rPr>
              <a:t>Sur la </a:t>
            </a:r>
            <a:r>
              <a:rPr lang="fr-FR" sz="2000" dirty="0" smtClean="0">
                <a:solidFill>
                  <a:schemeClr val="tx2"/>
                </a:solidFill>
              </a:rPr>
              <a:t>CABA : </a:t>
            </a:r>
            <a:r>
              <a:rPr lang="fr-FR" sz="2000" dirty="0">
                <a:solidFill>
                  <a:schemeClr val="tx2"/>
                </a:solidFill>
              </a:rPr>
              <a:t>passage du véhicule de l’IGN ? </a:t>
            </a:r>
          </a:p>
          <a:p>
            <a:pPr marL="0" indent="0">
              <a:buFont typeface="Arial" pitchFamily="34" charset="0"/>
              <a:buNone/>
            </a:pPr>
            <a:endParaRPr lang="fr-FR" sz="2000" dirty="0">
              <a:solidFill>
                <a:schemeClr val="tx2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fr-FR" sz="2400" b="1" dirty="0">
                <a:solidFill>
                  <a:schemeClr val="tx2"/>
                </a:solidFill>
              </a:rPr>
              <a:t>PVA </a:t>
            </a:r>
            <a:r>
              <a:rPr lang="fr-FR" sz="2400" b="1" dirty="0" smtClean="0">
                <a:solidFill>
                  <a:schemeClr val="tx2"/>
                </a:solidFill>
              </a:rPr>
              <a:t>5cm :  </a:t>
            </a:r>
            <a:endParaRPr lang="fr-FR" sz="2400" b="1" dirty="0">
              <a:solidFill>
                <a:schemeClr val="tx2"/>
              </a:solidFill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chemeClr val="tx2"/>
                </a:solidFill>
              </a:rPr>
              <a:t>Affiner les couts + implication IGN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chemeClr val="tx2"/>
                </a:solidFill>
              </a:rPr>
              <a:t>Déterminer une clé de répartition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chemeClr val="tx2"/>
                </a:solidFill>
              </a:rPr>
              <a:t>Déterminer si le produit est indispensable pour une </a:t>
            </a:r>
            <a:r>
              <a:rPr lang="fr-FR" sz="2000" dirty="0" smtClean="0">
                <a:solidFill>
                  <a:schemeClr val="tx2"/>
                </a:solidFill>
              </a:rPr>
              <a:t>expérimentation </a:t>
            </a:r>
            <a:r>
              <a:rPr lang="fr-FR" sz="2000" dirty="0">
                <a:solidFill>
                  <a:schemeClr val="tx2"/>
                </a:solidFill>
              </a:rPr>
              <a:t>sur la BD Parcellaire</a:t>
            </a:r>
          </a:p>
          <a:p>
            <a:pPr marL="457200" lvl="1" indent="0">
              <a:buFont typeface="Arial" pitchFamily="34" charset="0"/>
              <a:buNone/>
            </a:pPr>
            <a:endParaRPr lang="fr-FR" sz="2000" dirty="0">
              <a:solidFill>
                <a:schemeClr val="tx2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fr-FR" sz="2000" b="1" dirty="0">
                <a:solidFill>
                  <a:schemeClr val="tx2"/>
                </a:solidFill>
              </a:rPr>
              <a:t>BD Parcellaire recalée à 10 cm ? Intéressant pour les </a:t>
            </a:r>
            <a:r>
              <a:rPr lang="fr-FR" sz="2000" b="1" dirty="0" smtClean="0">
                <a:solidFill>
                  <a:schemeClr val="tx2"/>
                </a:solidFill>
              </a:rPr>
              <a:t>collectivités</a:t>
            </a:r>
          </a:p>
          <a:p>
            <a:pPr marL="0" indent="0">
              <a:buNone/>
            </a:pPr>
            <a:r>
              <a:rPr lang="fr-FR" sz="2000" b="1" dirty="0" smtClean="0">
                <a:solidFill>
                  <a:schemeClr val="tx2"/>
                </a:solidFill>
              </a:rPr>
              <a:t>produit </a:t>
            </a:r>
            <a:r>
              <a:rPr lang="fr-FR" sz="2000" b="1" dirty="0">
                <a:solidFill>
                  <a:schemeClr val="tx2"/>
                </a:solidFill>
              </a:rPr>
              <a:t>dérivé de la BD parcellaire avec un objectif de gain de précision</a:t>
            </a:r>
            <a:r>
              <a:rPr lang="fr-FR" sz="2000" b="1" dirty="0" smtClean="0">
                <a:solidFill>
                  <a:schemeClr val="tx2"/>
                </a:solidFill>
              </a:rPr>
              <a:t>.</a:t>
            </a:r>
            <a:endParaRPr lang="fr-FR" sz="2400" dirty="0" smtClean="0"/>
          </a:p>
          <a:p>
            <a:pPr lvl="1"/>
            <a:endParaRPr lang="fr-FR" dirty="0" smtClean="0"/>
          </a:p>
        </p:txBody>
      </p:sp>
      <p:sp>
        <p:nvSpPr>
          <p:cNvPr id="5" name="ZoneTexte 4"/>
          <p:cNvSpPr txBox="1"/>
          <p:nvPr/>
        </p:nvSpPr>
        <p:spPr>
          <a:xfrm>
            <a:off x="2067749" y="5889646"/>
            <a:ext cx="5155386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fr-FR" sz="2000" b="1" dirty="0">
                <a:solidFill>
                  <a:schemeClr val="tx2"/>
                </a:solidFill>
              </a:rPr>
              <a:t>IGN s’implique fortement avec ses moyens : </a:t>
            </a:r>
          </a:p>
          <a:p>
            <a:pPr algn="ctr"/>
            <a:r>
              <a:rPr lang="fr-FR" sz="2000" b="1" dirty="0">
                <a:solidFill>
                  <a:schemeClr val="tx2"/>
                </a:solidFill>
              </a:rPr>
              <a:t>les 2 levers (terrestre et aérien) sont probables</a:t>
            </a:r>
          </a:p>
        </p:txBody>
      </p:sp>
    </p:spTree>
    <p:extLst>
      <p:ext uri="{BB962C8B-B14F-4D97-AF65-F5344CB8AC3E}">
        <p14:creationId xmlns:p14="http://schemas.microsoft.com/office/powerpoint/2010/main" val="2648936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142736" y="1052735"/>
            <a:ext cx="892056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fr-FR" sz="2400" b="1" dirty="0">
                <a:solidFill>
                  <a:schemeClr val="tx2"/>
                </a:solidFill>
              </a:rPr>
              <a:t>Les exploitants de réseaux (ERDF, GRDF, SDE) confirment par courrier leur intérêt : déjà reçu </a:t>
            </a:r>
            <a:r>
              <a:rPr lang="fr-FR" sz="2400" b="1" dirty="0" smtClean="0">
                <a:solidFill>
                  <a:schemeClr val="tx2"/>
                </a:solidFill>
              </a:rPr>
              <a:t>: SDE </a:t>
            </a:r>
            <a:r>
              <a:rPr lang="fr-FR" sz="2400" b="1" dirty="0">
                <a:solidFill>
                  <a:schemeClr val="tx2"/>
                </a:solidFill>
              </a:rPr>
              <a:t>03, SDE </a:t>
            </a:r>
            <a:r>
              <a:rPr lang="fr-FR" sz="2400" b="1" dirty="0" smtClean="0">
                <a:solidFill>
                  <a:schemeClr val="tx2"/>
                </a:solidFill>
              </a:rPr>
              <a:t>15, CABA, ERDF</a:t>
            </a:r>
          </a:p>
          <a:p>
            <a:pPr marL="457200" indent="-457200">
              <a:buFont typeface="+mj-lt"/>
              <a:buAutoNum type="arabicPeriod"/>
            </a:pPr>
            <a:endParaRPr lang="fr-FR" sz="2400" b="1" dirty="0">
              <a:solidFill>
                <a:schemeClr val="tx2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fr-FR" sz="2400" b="1" dirty="0">
                <a:solidFill>
                  <a:schemeClr val="tx2"/>
                </a:solidFill>
              </a:rPr>
              <a:t>L’implication de l’IGN bouleverse positivement l’expérimentation qui gagne en perspective (2 levers, méthodologie RPCU sur le cadastre</a:t>
            </a:r>
            <a:r>
              <a:rPr lang="fr-FR" sz="2400" b="1" dirty="0" smtClean="0">
                <a:solidFill>
                  <a:schemeClr val="tx2"/>
                </a:solidFill>
              </a:rPr>
              <a:t>)</a:t>
            </a:r>
          </a:p>
          <a:p>
            <a:pPr marL="457200" indent="-457200">
              <a:buFont typeface="+mj-lt"/>
              <a:buAutoNum type="arabicPeriod"/>
            </a:pPr>
            <a:endParaRPr lang="fr-FR" sz="2400" b="1" dirty="0">
              <a:solidFill>
                <a:schemeClr val="tx2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fr-FR" sz="2400" b="1" dirty="0">
                <a:solidFill>
                  <a:schemeClr val="tx2"/>
                </a:solidFill>
              </a:rPr>
              <a:t>Décembre/Janvier : recadrer le périmètre</a:t>
            </a:r>
          </a:p>
          <a:p>
            <a:endParaRPr lang="fr-FR" sz="2400" b="1" dirty="0">
              <a:solidFill>
                <a:srgbClr val="FFC000"/>
              </a:solidFill>
            </a:endParaRPr>
          </a:p>
        </p:txBody>
      </p:sp>
      <p:sp>
        <p:nvSpPr>
          <p:cNvPr id="4" name="Titre 1"/>
          <p:cNvSpPr txBox="1">
            <a:spLocks/>
          </p:cNvSpPr>
          <p:nvPr/>
        </p:nvSpPr>
        <p:spPr>
          <a:xfrm>
            <a:off x="467544" y="476674"/>
            <a:ext cx="8229600" cy="5760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FFFFFF"/>
                </a:solidFill>
                <a:latin typeface="+mj-lt"/>
                <a:ea typeface="+mj-ea"/>
                <a:cs typeface="Arial" pitchFamily="34"/>
              </a:defRPr>
            </a:lvl1pPr>
          </a:lstStyle>
          <a:p>
            <a:pPr lvl="0"/>
            <a:r>
              <a:rPr lang="fr-FR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Projet </a:t>
            </a:r>
            <a:r>
              <a:rPr lang="fr-FR" sz="31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 constitution d'un fond de plan au 1:200ème pour la gestion des réseaux</a:t>
            </a:r>
          </a:p>
          <a:p>
            <a:endParaRPr lang="fr-FR" sz="31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27051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467544" y="476674"/>
            <a:ext cx="8229600" cy="5760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FFFFFF"/>
                </a:solidFill>
                <a:latin typeface="+mj-lt"/>
                <a:ea typeface="+mj-ea"/>
                <a:cs typeface="Arial" pitchFamily="34"/>
              </a:defRPr>
            </a:lvl1pPr>
          </a:lstStyle>
          <a:p>
            <a:pPr lvl="0"/>
            <a:r>
              <a:rPr lang="fr-FR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Projet </a:t>
            </a:r>
            <a:r>
              <a:rPr lang="fr-FR" sz="31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 constitution d'un fond de plan au 1:200ème pour la gestion des réseaux</a:t>
            </a:r>
          </a:p>
          <a:p>
            <a:endParaRPr lang="fr-FR" sz="31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2782933"/>
              </p:ext>
            </p:extLst>
          </p:nvPr>
        </p:nvGraphicFramePr>
        <p:xfrm>
          <a:off x="225860" y="4365104"/>
          <a:ext cx="8568952" cy="182880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8568952"/>
              </a:tblGrid>
              <a:tr h="0">
                <a:tc>
                  <a:txBody>
                    <a:bodyPr/>
                    <a:lstStyle/>
                    <a:p>
                      <a:pPr marL="0" lvl="0" indent="0" algn="just" defTabSz="914400" rtl="0" eaLnBrk="1" latinLnBrk="0" hangingPunct="1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fr-FR" sz="20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Décisions proposées :</a:t>
                      </a: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342900" lvl="0" indent="-342900" algn="just" defTabSz="914400" rtl="0" eaLnBrk="1" latinLnBrk="0" hangingPunct="1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fr-FR" sz="20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Approuver le principe de partenariat pour la réalisation d’une expérimentation sur le territoire de la Communauté d’Agglomération du Bassin d’Aurillac</a:t>
                      </a:r>
                    </a:p>
                    <a:p>
                      <a:pPr marL="342900" lvl="0" indent="-342900" algn="just" defTabSz="914400" rtl="0" eaLnBrk="1" latinLnBrk="0" hangingPunct="1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fr-FR" sz="20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Autoriser (si financement) le Président du CRAIG à lancer l’appel d’offres correspondant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225860" y="1268760"/>
            <a:ext cx="871296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>
                <a:solidFill>
                  <a:schemeClr val="tx2"/>
                </a:solidFill>
              </a:rPr>
              <a:t>Incidences financières : </a:t>
            </a:r>
            <a:r>
              <a:rPr lang="fr-FR" sz="2400" dirty="0">
                <a:solidFill>
                  <a:schemeClr val="tx2"/>
                </a:solidFill>
              </a:rPr>
              <a:t>Le financement de cette opération sera réparti entre les partenaires (ERDF, GRDF, SDE 15, CABA). 150 000 € ont été inscrits au budget 2014 sur le chapitre 20 (immobilisations incorporelles) et 150 000 € ont été inscrits au chapitre 13 (subventions d’investissements</a:t>
            </a:r>
            <a:r>
              <a:rPr lang="fr-FR" sz="2400" dirty="0" smtClean="0">
                <a:solidFill>
                  <a:schemeClr val="tx2"/>
                </a:solidFill>
              </a:rPr>
              <a:t>).</a:t>
            </a:r>
          </a:p>
          <a:p>
            <a:endParaRPr lang="fr-FR" sz="2400" dirty="0">
              <a:solidFill>
                <a:schemeClr val="tx2"/>
              </a:solidFill>
            </a:endParaRPr>
          </a:p>
          <a:p>
            <a:r>
              <a:rPr lang="fr-FR" sz="2400" b="1" dirty="0">
                <a:solidFill>
                  <a:schemeClr val="tx2"/>
                </a:solidFill>
              </a:rPr>
              <a:t>Co-financement européen : </a:t>
            </a:r>
            <a:r>
              <a:rPr lang="fr-FR" sz="2400" dirty="0" smtClean="0">
                <a:solidFill>
                  <a:schemeClr val="tx2"/>
                </a:solidFill>
              </a:rPr>
              <a:t>A rechercher</a:t>
            </a:r>
            <a:endParaRPr lang="fr-FR" sz="2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424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467544" y="476674"/>
            <a:ext cx="8229600" cy="5760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FFFFFF"/>
                </a:solidFill>
                <a:latin typeface="+mj-lt"/>
                <a:ea typeface="+mj-ea"/>
                <a:cs typeface="Arial" pitchFamily="34"/>
              </a:defRPr>
            </a:lvl1pPr>
          </a:lstStyle>
          <a:p>
            <a:pPr lvl="0"/>
            <a:r>
              <a:rPr lang="fr-FR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Hébergement </a:t>
            </a:r>
            <a:r>
              <a:rPr lang="fr-FR" sz="31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 portail sur les risques.auvergne.fr</a:t>
            </a:r>
          </a:p>
          <a:p>
            <a:endParaRPr lang="fr-FR" sz="31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6674372"/>
              </p:ext>
            </p:extLst>
          </p:nvPr>
        </p:nvGraphicFramePr>
        <p:xfrm>
          <a:off x="297868" y="5013176"/>
          <a:ext cx="8568952" cy="152400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8568952"/>
              </a:tblGrid>
              <a:tr h="0">
                <a:tc>
                  <a:txBody>
                    <a:bodyPr/>
                    <a:lstStyle/>
                    <a:p>
                      <a:pPr marL="0" lvl="0" indent="0" algn="just" defTabSz="914400" rtl="0" eaLnBrk="1" latinLnBrk="0" hangingPunct="1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fr-FR" sz="20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Décisions proposées :</a:t>
                      </a: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457200" lvl="0" indent="-457200">
                        <a:buFont typeface="+mj-lt"/>
                        <a:buAutoNum type="arabicPeriod"/>
                      </a:pPr>
                      <a:r>
                        <a:rPr lang="fr-FR" sz="20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Approuver les termes de la convention telle que celle-ci figure en annexe du présent rapport.</a:t>
                      </a: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fr-FR" sz="20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Autoriser le Président du GIP à signer la convention telle que celle-ci figure en annexe du présent rapport </a:t>
                      </a:r>
                      <a:endParaRPr lang="fr-FR" sz="20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04947" y="1071681"/>
            <a:ext cx="4469689" cy="3692162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3548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467544" y="476674"/>
            <a:ext cx="8229600" cy="5760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FFFFFF"/>
                </a:solidFill>
                <a:latin typeface="+mj-lt"/>
                <a:ea typeface="+mj-ea"/>
                <a:cs typeface="Arial" pitchFamily="34"/>
              </a:defRPr>
            </a:lvl1pPr>
          </a:lstStyle>
          <a:p>
            <a:pPr lvl="0"/>
            <a:r>
              <a:rPr lang="fr-FR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Ressources Humaines</a:t>
            </a:r>
            <a:endParaRPr lang="fr-FR" sz="31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fr-FR" sz="31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4945197"/>
              </p:ext>
            </p:extLst>
          </p:nvPr>
        </p:nvGraphicFramePr>
        <p:xfrm>
          <a:off x="297868" y="5013176"/>
          <a:ext cx="8568952" cy="91440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8568952"/>
              </a:tblGrid>
              <a:tr h="0">
                <a:tc>
                  <a:txBody>
                    <a:bodyPr/>
                    <a:lstStyle/>
                    <a:p>
                      <a:pPr marL="0" lvl="0" indent="0" algn="just" defTabSz="914400" rtl="0" eaLnBrk="1" latinLnBrk="0" hangingPunct="1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fr-FR" sz="20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Décision proposée </a:t>
                      </a:r>
                      <a:r>
                        <a:rPr lang="fr-FR" sz="20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457200" lvl="0" indent="-457200">
                        <a:buFont typeface="+mj-lt"/>
                        <a:buAutoNum type="arabicPeriod"/>
                      </a:pPr>
                      <a:r>
                        <a:rPr lang="fr-FR" sz="20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Approuver le principe des grilles salariales telles que celles-ci figurent au présent rapport</a:t>
                      </a:r>
                      <a:endParaRPr lang="fr-FR" sz="20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323528" y="1340768"/>
            <a:ext cx="83736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chemeClr val="tx2"/>
                </a:solidFill>
              </a:rPr>
              <a:t>Afin de </a:t>
            </a:r>
            <a:r>
              <a:rPr lang="fr-FR" sz="2400" b="1" dirty="0">
                <a:solidFill>
                  <a:schemeClr val="tx2"/>
                </a:solidFill>
              </a:rPr>
              <a:t>mieux maîtriser l’évolution de la masse salariale </a:t>
            </a:r>
            <a:r>
              <a:rPr lang="fr-FR" sz="2400" dirty="0">
                <a:solidFill>
                  <a:schemeClr val="tx2"/>
                </a:solidFill>
              </a:rPr>
              <a:t>du groupement et donner des outils au Directeur du GIP, </a:t>
            </a:r>
            <a:r>
              <a:rPr lang="fr-FR" sz="2400" b="1" dirty="0">
                <a:solidFill>
                  <a:schemeClr val="tx2"/>
                </a:solidFill>
              </a:rPr>
              <a:t>des grilles de salaires ont été élaborées</a:t>
            </a:r>
            <a:r>
              <a:rPr lang="fr-FR" sz="2400" dirty="0">
                <a:solidFill>
                  <a:schemeClr val="tx2"/>
                </a:solidFill>
              </a:rPr>
              <a:t> en fonction de la nature des postes occupés par les agents du CRAIG.</a:t>
            </a:r>
          </a:p>
          <a:p>
            <a:r>
              <a:rPr lang="fr-FR" sz="2400" dirty="0">
                <a:solidFill>
                  <a:schemeClr val="tx2"/>
                </a:solidFill>
              </a:rPr>
              <a:t>Les grilles ont été élaborées à partir des </a:t>
            </a:r>
            <a:r>
              <a:rPr lang="fr-FR" sz="2400" dirty="0">
                <a:solidFill>
                  <a:schemeClr val="tx2"/>
                </a:solidFill>
                <a:hlinkClick r:id="rId2"/>
              </a:rPr>
              <a:t>grilles indiciaires des collectivités territoriales</a:t>
            </a:r>
            <a:r>
              <a:rPr lang="fr-FR" sz="2400" dirty="0">
                <a:solidFill>
                  <a:schemeClr val="tx2"/>
                </a:solidFill>
              </a:rPr>
              <a:t> (Voir annexe) :</a:t>
            </a:r>
          </a:p>
        </p:txBody>
      </p:sp>
    </p:spTree>
    <p:extLst>
      <p:ext uri="{BB962C8B-B14F-4D97-AF65-F5344CB8AC3E}">
        <p14:creationId xmlns:p14="http://schemas.microsoft.com/office/powerpoint/2010/main" val="1486821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467544" y="476674"/>
            <a:ext cx="8229600" cy="5760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FFFFFF"/>
                </a:solidFill>
                <a:latin typeface="+mj-lt"/>
                <a:ea typeface="+mj-ea"/>
                <a:cs typeface="Arial" pitchFamily="34"/>
              </a:defRPr>
            </a:lvl1pPr>
          </a:lstStyle>
          <a:p>
            <a:pPr lvl="0"/>
            <a:r>
              <a:rPr lang="fr-FR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Budget 2013 – Décision modificative</a:t>
            </a:r>
            <a:endParaRPr lang="fr-FR" sz="31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fr-FR" sz="31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321160"/>
              </p:ext>
            </p:extLst>
          </p:nvPr>
        </p:nvGraphicFramePr>
        <p:xfrm>
          <a:off x="297868" y="5013176"/>
          <a:ext cx="8568952" cy="91440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8568952"/>
              </a:tblGrid>
              <a:tr h="0">
                <a:tc>
                  <a:txBody>
                    <a:bodyPr/>
                    <a:lstStyle/>
                    <a:p>
                      <a:pPr marL="0" lvl="0" indent="0" algn="just" defTabSz="914400" rtl="0" eaLnBrk="1" latinLnBrk="0" hangingPunct="1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fr-FR" sz="20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Décision proposée </a:t>
                      </a:r>
                      <a:r>
                        <a:rPr lang="fr-FR" sz="20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457200" lvl="0" indent="-457200">
                        <a:buFont typeface="+mj-lt"/>
                        <a:buAutoNum type="arabicPeriod"/>
                      </a:pPr>
                      <a:r>
                        <a:rPr lang="fr-FR" sz="20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Approuver la proposition de décision modificative telle que celle-ci est présentée en annexe du présent rapport.</a:t>
                      </a:r>
                      <a:endParaRPr lang="fr-FR" sz="20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323528" y="1340768"/>
            <a:ext cx="837361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 smtClean="0">
                <a:solidFill>
                  <a:schemeClr val="tx2"/>
                </a:solidFill>
              </a:rPr>
              <a:t>L’acquisition </a:t>
            </a:r>
            <a:r>
              <a:rPr lang="fr-FR" sz="2400" dirty="0">
                <a:solidFill>
                  <a:schemeClr val="tx2"/>
                </a:solidFill>
              </a:rPr>
              <a:t>des données issues de la licence APL, de la licence SCAN25 et des fichiers fonciers de la </a:t>
            </a:r>
            <a:r>
              <a:rPr lang="fr-FR" sz="2400" dirty="0" err="1">
                <a:solidFill>
                  <a:schemeClr val="tx2"/>
                </a:solidFill>
              </a:rPr>
              <a:t>DGFiP</a:t>
            </a:r>
            <a:r>
              <a:rPr lang="fr-FR" sz="2400" dirty="0">
                <a:solidFill>
                  <a:schemeClr val="tx2"/>
                </a:solidFill>
              </a:rPr>
              <a:t> (Matrice cadastrale) s’effectuant toutes les </a:t>
            </a:r>
            <a:r>
              <a:rPr lang="fr-FR" sz="2400" dirty="0" smtClean="0">
                <a:solidFill>
                  <a:schemeClr val="tx2"/>
                </a:solidFill>
              </a:rPr>
              <a:t>années, ces </a:t>
            </a:r>
            <a:r>
              <a:rPr lang="fr-FR" sz="2400" dirty="0">
                <a:solidFill>
                  <a:schemeClr val="tx2"/>
                </a:solidFill>
              </a:rPr>
              <a:t>informations ne peuvent être considérées comme des immobilisations</a:t>
            </a:r>
            <a:r>
              <a:rPr lang="fr-FR" sz="2400" dirty="0" smtClean="0">
                <a:solidFill>
                  <a:schemeClr val="tx2"/>
                </a:solidFill>
              </a:rPr>
              <a:t>.</a:t>
            </a:r>
          </a:p>
          <a:p>
            <a:endParaRPr lang="fr-FR" sz="2400" dirty="0">
              <a:solidFill>
                <a:schemeClr val="tx2"/>
              </a:solidFill>
            </a:endParaRPr>
          </a:p>
          <a:p>
            <a:r>
              <a:rPr lang="fr-FR" sz="2400" dirty="0">
                <a:solidFill>
                  <a:schemeClr val="tx2"/>
                </a:solidFill>
              </a:rPr>
              <a:t>Il vous est donc proposé de transférer les montants </a:t>
            </a:r>
            <a:r>
              <a:rPr lang="fr-FR" sz="2400" dirty="0" smtClean="0">
                <a:solidFill>
                  <a:schemeClr val="tx2"/>
                </a:solidFill>
              </a:rPr>
              <a:t>correspondants </a:t>
            </a:r>
            <a:r>
              <a:rPr lang="fr-FR" sz="2400" dirty="0">
                <a:solidFill>
                  <a:schemeClr val="tx2"/>
                </a:solidFill>
              </a:rPr>
              <a:t>de l’investissement au fonctionnement soit 49 666 € ainsi que les subventions FEDER correspondantes pour un montant de 24 833 €.</a:t>
            </a:r>
          </a:p>
        </p:txBody>
      </p:sp>
    </p:spTree>
    <p:extLst>
      <p:ext uri="{BB962C8B-B14F-4D97-AF65-F5344CB8AC3E}">
        <p14:creationId xmlns:p14="http://schemas.microsoft.com/office/powerpoint/2010/main" val="518035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467544" y="476674"/>
            <a:ext cx="8229600" cy="5760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FFFFFF"/>
                </a:solidFill>
                <a:latin typeface="+mj-lt"/>
                <a:ea typeface="+mj-ea"/>
                <a:cs typeface="Arial" pitchFamily="34"/>
              </a:defRPr>
            </a:lvl1pPr>
          </a:lstStyle>
          <a:p>
            <a:pPr lvl="0"/>
            <a:r>
              <a:rPr lang="fr-FR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Budget primitif 2014</a:t>
            </a:r>
            <a:endParaRPr lang="fr-FR" sz="31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fr-FR" sz="31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34507" y="956713"/>
            <a:ext cx="8895674" cy="4464496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2894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467544" y="476674"/>
            <a:ext cx="8229600" cy="5760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FFFFFF"/>
                </a:solidFill>
                <a:latin typeface="+mj-lt"/>
                <a:ea typeface="+mj-ea"/>
                <a:cs typeface="Arial" pitchFamily="34"/>
              </a:defRPr>
            </a:lvl1pPr>
          </a:lstStyle>
          <a:p>
            <a:pPr lvl="0"/>
            <a:r>
              <a:rPr lang="fr-FR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Budget primitif 2014</a:t>
            </a:r>
            <a:endParaRPr lang="fr-FR" sz="31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fr-FR" sz="31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4706415"/>
              </p:ext>
            </p:extLst>
          </p:nvPr>
        </p:nvGraphicFramePr>
        <p:xfrm>
          <a:off x="261864" y="5157192"/>
          <a:ext cx="8568952" cy="152400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8568952"/>
              </a:tblGrid>
              <a:tr h="0">
                <a:tc>
                  <a:txBody>
                    <a:bodyPr/>
                    <a:lstStyle/>
                    <a:p>
                      <a:pPr marL="0" lvl="0" indent="0" algn="just" defTabSz="914400" rtl="0" eaLnBrk="1" latinLnBrk="0" hangingPunct="1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fr-FR" sz="20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Décisions proposées :</a:t>
                      </a: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457200" lvl="0" indent="-457200">
                        <a:buFont typeface="+mj-lt"/>
                        <a:buAutoNum type="arabicPeriod"/>
                      </a:pPr>
                      <a:r>
                        <a:rPr lang="fr-FR" sz="20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Approuver le budget 2014 tel qu’il est présenté en annexe du présent rapport</a:t>
                      </a: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fr-FR" sz="20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Approuver le tableau des emplois tel qu’il est présenté en annexe du présent rapport</a:t>
                      </a:r>
                      <a:endParaRPr lang="fr-FR" sz="20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7410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1864" y="851947"/>
            <a:ext cx="8640960" cy="4192246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7890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467544" y="476674"/>
            <a:ext cx="8229600" cy="5760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FFFFFF"/>
                </a:solidFill>
                <a:latin typeface="+mj-lt"/>
                <a:ea typeface="+mj-ea"/>
                <a:cs typeface="Arial" pitchFamily="34"/>
              </a:defRPr>
            </a:lvl1pPr>
          </a:lstStyle>
          <a:p>
            <a:pPr lvl="0"/>
            <a:r>
              <a:rPr lang="fr-FR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 – 2020 ?</a:t>
            </a:r>
            <a:endParaRPr lang="fr-FR" sz="31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fr-FR" sz="31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959401"/>
              </p:ext>
            </p:extLst>
          </p:nvPr>
        </p:nvGraphicFramePr>
        <p:xfrm>
          <a:off x="395536" y="1397000"/>
          <a:ext cx="8301608" cy="212344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869692"/>
                <a:gridCol w="2715958"/>
                <a:gridCol w="2715958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2007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2013</a:t>
                      </a:r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Nombres de structures inscrites</a:t>
                      </a:r>
                      <a:endParaRPr lang="fr-F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 &lt; 50</a:t>
                      </a:r>
                      <a:endParaRPr lang="fr-F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360</a:t>
                      </a:r>
                      <a:endParaRPr lang="fr-FR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Nombre d’utilisateurs</a:t>
                      </a:r>
                      <a:endParaRPr lang="fr-FR" sz="1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&lt; 50</a:t>
                      </a:r>
                      <a:endParaRPr lang="fr-F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&lt; 480</a:t>
                      </a:r>
                      <a:endParaRPr lang="fr-FR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Volume de données</a:t>
                      </a:r>
                      <a:endParaRPr lang="fr-FR" sz="1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 quelques Giga octet</a:t>
                      </a:r>
                      <a:endParaRPr lang="fr-F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 env. 60 Terra Octet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Nb de visites</a:t>
                      </a:r>
                      <a:endParaRPr lang="fr-FR" sz="1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1 000</a:t>
                      </a:r>
                      <a:endParaRPr lang="fr-F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&lt;</a:t>
                      </a:r>
                      <a:r>
                        <a:rPr lang="fr-FR" b="1" baseline="0" dirty="0" smtClean="0"/>
                        <a:t> 6 500 </a:t>
                      </a:r>
                      <a:endParaRPr lang="fr-FR" b="1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467544" y="3861048"/>
            <a:ext cx="82296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>
                <a:solidFill>
                  <a:schemeClr val="tx2"/>
                </a:solidFill>
              </a:rPr>
              <a:t>Nombreux textes de lois font appel à l’information géographique pour leur mise en œuvre : </a:t>
            </a:r>
            <a:r>
              <a:rPr lang="fr-FR" sz="2400" dirty="0">
                <a:solidFill>
                  <a:schemeClr val="tx2"/>
                </a:solidFill>
              </a:rPr>
              <a:t>Loi(s)Grenelle, Loi de Modernisation de l’Agriculture et de la Pêche, DT-DICT, Loi « </a:t>
            </a:r>
            <a:r>
              <a:rPr lang="fr-FR" sz="2400" dirty="0" err="1">
                <a:solidFill>
                  <a:schemeClr val="tx2"/>
                </a:solidFill>
              </a:rPr>
              <a:t>Pintat</a:t>
            </a:r>
            <a:r>
              <a:rPr lang="fr-FR" sz="2400" dirty="0">
                <a:solidFill>
                  <a:schemeClr val="tx2"/>
                </a:solidFill>
              </a:rPr>
              <a:t> » sur le très haut débit, Open-Data, Loi ALUR instaurant le </a:t>
            </a:r>
            <a:r>
              <a:rPr lang="fr-FR" sz="2400" dirty="0" err="1">
                <a:solidFill>
                  <a:schemeClr val="tx2"/>
                </a:solidFill>
              </a:rPr>
              <a:t>geoportail</a:t>
            </a:r>
            <a:r>
              <a:rPr lang="fr-FR" sz="2400" dirty="0">
                <a:solidFill>
                  <a:schemeClr val="tx2"/>
                </a:solidFill>
              </a:rPr>
              <a:t> de l’urbanisme, Directive INSPIRE</a:t>
            </a:r>
          </a:p>
        </p:txBody>
      </p:sp>
    </p:spTree>
    <p:extLst>
      <p:ext uri="{BB962C8B-B14F-4D97-AF65-F5344CB8AC3E}">
        <p14:creationId xmlns:p14="http://schemas.microsoft.com/office/powerpoint/2010/main" val="1686960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576062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Présentation des nouvelles données acquises en 2013</a:t>
            </a:r>
            <a:endParaRPr lang="fr-FR" dirty="0"/>
          </a:p>
        </p:txBody>
      </p:sp>
      <p:sp>
        <p:nvSpPr>
          <p:cNvPr id="3" name="Rectangle 2"/>
          <p:cNvSpPr/>
          <p:nvPr/>
        </p:nvSpPr>
        <p:spPr>
          <a:xfrm>
            <a:off x="4211960" y="1052536"/>
            <a:ext cx="475252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hangingPunct="0"/>
            <a:r>
              <a:rPr lang="fr-FR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/>
                <a:ea typeface="Microsoft YaHei" pitchFamily="2"/>
                <a:cs typeface="Mangal" pitchFamily="2"/>
              </a:rPr>
              <a:t>Référentiel à Grande Echelle (Conditions DCM)</a:t>
            </a:r>
          </a:p>
          <a:p>
            <a:pPr lvl="0" algn="just" hangingPunct="0"/>
            <a:endParaRPr lang="fr-FR" sz="24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Microsoft YaHei" pitchFamily="2"/>
              <a:cs typeface="Mangal" pitchFamily="2"/>
            </a:endParaRPr>
          </a:p>
          <a:p>
            <a:pPr lvl="0" algn="just" hangingPunct="0"/>
            <a:r>
              <a:rPr lang="fr-FR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/>
                <a:ea typeface="Microsoft YaHei" pitchFamily="2"/>
                <a:cs typeface="Mangal" pitchFamily="2"/>
              </a:rPr>
              <a:t>BD TOPO</a:t>
            </a:r>
          </a:p>
          <a:p>
            <a:pPr lvl="0" algn="just" hangingPunct="0"/>
            <a:r>
              <a:rPr lang="fr-FR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/>
                <a:ea typeface="Microsoft YaHei" pitchFamily="2"/>
                <a:cs typeface="Mangal" pitchFamily="2"/>
              </a:rPr>
              <a:t>POINT ADRESSES</a:t>
            </a:r>
          </a:p>
          <a:p>
            <a:pPr algn="just" hangingPunct="0"/>
            <a:r>
              <a:rPr lang="fr-FR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/>
                <a:ea typeface="Microsoft YaHei" pitchFamily="2"/>
                <a:cs typeface="Mangal" pitchFamily="2"/>
              </a:rPr>
              <a:t>BD PARCELLAIRE</a:t>
            </a:r>
            <a:endParaRPr lang="fr-FR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Microsoft YaHei" pitchFamily="2"/>
              <a:cs typeface="Mangal" pitchFamily="2"/>
            </a:endParaRPr>
          </a:p>
          <a:p>
            <a:pPr lvl="0" algn="just" hangingPunct="0"/>
            <a:endParaRPr lang="fr-FR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Microsoft YaHei" pitchFamily="2"/>
              <a:cs typeface="Mangal" pitchFamily="2"/>
            </a:endParaRPr>
          </a:p>
          <a:p>
            <a:pPr lvl="0" algn="just" hangingPunct="0"/>
            <a:r>
              <a:rPr lang="fr-F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/>
                <a:ea typeface="Microsoft YaHei" pitchFamily="2"/>
                <a:cs typeface="Mangal" pitchFamily="2"/>
              </a:rPr>
              <a:t>Autres bases vectorielles (Sous licence IGN)</a:t>
            </a:r>
          </a:p>
          <a:p>
            <a:pPr lvl="0" algn="just" hangingPunct="0"/>
            <a:endParaRPr lang="fr-FR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Microsoft YaHei" pitchFamily="2"/>
              <a:cs typeface="Mangal" pitchFamily="2"/>
            </a:endParaRPr>
          </a:p>
          <a:p>
            <a:pPr lvl="0" algn="just" hangingPunct="0"/>
            <a:r>
              <a:rPr lang="fr-F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/>
                <a:ea typeface="Microsoft YaHei" pitchFamily="2"/>
                <a:cs typeface="Mangal" pitchFamily="2"/>
              </a:rPr>
              <a:t>BD CARTO</a:t>
            </a:r>
          </a:p>
          <a:p>
            <a:pPr lvl="0" algn="just" hangingPunct="0"/>
            <a:r>
              <a:rPr lang="fr-F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/>
                <a:ea typeface="Microsoft YaHei" pitchFamily="2"/>
                <a:cs typeface="Mangal" pitchFamily="2"/>
              </a:rPr>
              <a:t>BD Forêt v1 et v2</a:t>
            </a:r>
          </a:p>
          <a:p>
            <a:pPr lvl="0" algn="just" hangingPunct="0"/>
            <a:endParaRPr lang="fr-FR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Microsoft YaHei" pitchFamily="2"/>
              <a:cs typeface="Mangal" pitchFamily="2"/>
            </a:endParaRPr>
          </a:p>
          <a:p>
            <a:pPr lvl="0" algn="just" hangingPunct="0"/>
            <a:endParaRPr lang="fr-FR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Microsoft YaHei" pitchFamily="2"/>
              <a:cs typeface="Mangal" pitchFamily="2"/>
            </a:endParaRPr>
          </a:p>
          <a:p>
            <a:pPr lvl="0" algn="just" hangingPunct="0"/>
            <a:endParaRPr lang="fr-FR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Microsoft YaHei" pitchFamily="2"/>
              <a:cs typeface="Mangal" pitchFamily="2"/>
            </a:endParaRPr>
          </a:p>
          <a:p>
            <a:pPr lvl="0" algn="just" hangingPunct="0"/>
            <a:endParaRPr lang="fr-FR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Microsoft YaHei" pitchFamily="2"/>
              <a:cs typeface="Mangal" pitchFamily="2"/>
            </a:endParaRPr>
          </a:p>
          <a:p>
            <a:pPr lvl="0" hangingPunct="0"/>
            <a:r>
              <a:rPr lang="fr-F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/>
                <a:ea typeface="Microsoft YaHei" pitchFamily="2"/>
                <a:cs typeface="Mangal" pitchFamily="2"/>
              </a:rPr>
              <a:t>GEOFLA (Sous licence ouverte)</a:t>
            </a:r>
            <a:endParaRPr lang="fr-FR" sz="2400" b="1" dirty="0" smtClean="0">
              <a:solidFill>
                <a:srgbClr val="FF0000"/>
              </a:solidFill>
            </a:endParaRPr>
          </a:p>
          <a:p>
            <a:pPr lvl="0" algn="just" hangingPunct="0"/>
            <a:endParaRPr lang="fr-FR" sz="24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Microsoft YaHei" pitchFamily="2"/>
              <a:cs typeface="Mangal" pitchFamily="2"/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720" y="908920"/>
            <a:ext cx="1800000" cy="180000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720" y="4717712"/>
            <a:ext cx="1800000" cy="180000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720" y="2813316"/>
            <a:ext cx="1800000" cy="180000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53751" y="2817132"/>
            <a:ext cx="1800000" cy="180000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23728" y="908920"/>
            <a:ext cx="1800000" cy="180000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Image 8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52328" y="4725344"/>
            <a:ext cx="1800000" cy="180000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8264" y="5155624"/>
            <a:ext cx="184785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333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467544" y="476674"/>
            <a:ext cx="8229600" cy="5760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FFFFFF"/>
                </a:solidFill>
                <a:latin typeface="+mj-lt"/>
                <a:ea typeface="+mj-ea"/>
                <a:cs typeface="Arial" pitchFamily="34"/>
              </a:defRPr>
            </a:lvl1pPr>
          </a:lstStyle>
          <a:p>
            <a:pPr lvl="0"/>
            <a:r>
              <a:rPr lang="fr-FR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 – 2020 ?</a:t>
            </a:r>
            <a:endParaRPr lang="fr-FR" sz="31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fr-FR" sz="31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145952"/>
              </p:ext>
            </p:extLst>
          </p:nvPr>
        </p:nvGraphicFramePr>
        <p:xfrm>
          <a:off x="323528" y="1052741"/>
          <a:ext cx="8496943" cy="52975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91080"/>
                <a:gridCol w="1236752"/>
                <a:gridCol w="4569111"/>
              </a:tblGrid>
              <a:tr h="32346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Base de données</a:t>
                      </a:r>
                    </a:p>
                  </a:txBody>
                  <a:tcPr marL="7888" marR="7888" marT="7888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Prix estimés TTC</a:t>
                      </a:r>
                    </a:p>
                  </a:txBody>
                  <a:tcPr marL="7888" marR="7888" marT="7888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Commentaires</a:t>
                      </a:r>
                    </a:p>
                  </a:txBody>
                  <a:tcPr marL="7888" marR="7888" marT="7888" marB="0" anchor="b"/>
                </a:tc>
              </a:tr>
              <a:tr h="32346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Orthophotographie 2016</a:t>
                      </a:r>
                    </a:p>
                  </a:txBody>
                  <a:tcPr marL="7888" marR="7888" marT="7888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430 464,32 €</a:t>
                      </a:r>
                    </a:p>
                  </a:txBody>
                  <a:tcPr marL="7888" marR="7888" marT="7888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Prix estimé moyen sur la base des prix du marché 2013 (2 départements + 4 agglomérations)</a:t>
                      </a:r>
                    </a:p>
                  </a:txBody>
                  <a:tcPr marL="7888" marR="7888" marT="7888" marB="0" anchor="b"/>
                </a:tc>
              </a:tr>
              <a:tr h="32346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Orthophotographie 2019</a:t>
                      </a:r>
                    </a:p>
                  </a:txBody>
                  <a:tcPr marL="7888" marR="7888" marT="7888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400" b="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430 464,32 €</a:t>
                      </a:r>
                    </a:p>
                  </a:txBody>
                  <a:tcPr marL="7888" marR="7888" marT="7888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400" b="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Prix moyen estimé sur la base des prix du marché 2013 (2 départements + 4 agglomérations)</a:t>
                      </a:r>
                    </a:p>
                  </a:txBody>
                  <a:tcPr marL="7888" marR="7888" marT="7888" marB="0" anchor="b"/>
                </a:tc>
              </a:tr>
              <a:tr h="32346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Occupation du sol 2019</a:t>
                      </a:r>
                    </a:p>
                  </a:txBody>
                  <a:tcPr marL="7888" marR="7888" marT="7888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400" b="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1 160 120,00 €</a:t>
                      </a:r>
                    </a:p>
                  </a:txBody>
                  <a:tcPr marL="7888" marR="7888" marT="7888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400" b="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Devis de la société SIRS nomenclature détaillée pour la région </a:t>
                      </a:r>
                    </a:p>
                  </a:txBody>
                  <a:tcPr marL="7888" marR="7888" marT="7888" marB="0" anchor="b"/>
                </a:tc>
              </a:tr>
              <a:tr h="32346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Licence IGN</a:t>
                      </a:r>
                    </a:p>
                  </a:txBody>
                  <a:tcPr marL="7888" marR="7888" marT="7888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267 540,00 €</a:t>
                      </a:r>
                    </a:p>
                  </a:txBody>
                  <a:tcPr marL="7888" marR="7888" marT="7888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400" b="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Licence APL prix de la mise à jour annuelle</a:t>
                      </a:r>
                    </a:p>
                  </a:txBody>
                  <a:tcPr marL="7888" marR="7888" marT="7888" marB="0" anchor="b"/>
                </a:tc>
              </a:tr>
              <a:tr h="32346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Modèle Numérique de Terrain </a:t>
                      </a:r>
                      <a:r>
                        <a:rPr lang="fr-FR" sz="14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LiDAR</a:t>
                      </a:r>
                      <a:r>
                        <a:rPr lang="fr-FR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03 - 63</a:t>
                      </a:r>
                    </a:p>
                  </a:txBody>
                  <a:tcPr marL="7888" marR="7888" marT="7888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382 038,00 €</a:t>
                      </a:r>
                    </a:p>
                  </a:txBody>
                  <a:tcPr marL="7888" marR="7888" marT="7888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400" b="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Prix moyen estimé sur la base des prix du marché 2013</a:t>
                      </a:r>
                    </a:p>
                  </a:txBody>
                  <a:tcPr marL="7888" marR="7888" marT="7888" marB="0" anchor="b"/>
                </a:tc>
              </a:tr>
              <a:tr h="32346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Mission INSPIRE</a:t>
                      </a:r>
                    </a:p>
                  </a:txBody>
                  <a:tcPr marL="7888" marR="7888" marT="7888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240 000,00 €</a:t>
                      </a:r>
                    </a:p>
                  </a:txBody>
                  <a:tcPr marL="7888" marR="7888" marT="7888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400" b="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Sur la base de 40 k€ / an</a:t>
                      </a:r>
                    </a:p>
                  </a:txBody>
                  <a:tcPr marL="7888" marR="7888" marT="7888" marB="0" anchor="b"/>
                </a:tc>
              </a:tr>
              <a:tr h="32346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Mission ANT</a:t>
                      </a:r>
                    </a:p>
                  </a:txBody>
                  <a:tcPr marL="7888" marR="7888" marT="7888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400" b="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240 000,00 €</a:t>
                      </a:r>
                    </a:p>
                  </a:txBody>
                  <a:tcPr marL="7888" marR="7888" marT="7888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Sur la base de 40 k€ / an</a:t>
                      </a:r>
                    </a:p>
                  </a:txBody>
                  <a:tcPr marL="7888" marR="7888" marT="7888" marB="0" anchor="b"/>
                </a:tc>
              </a:tr>
              <a:tr h="32346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BDD de données desserte forestière</a:t>
                      </a:r>
                    </a:p>
                  </a:txBody>
                  <a:tcPr marL="7888" marR="7888" marT="7888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400" b="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300 000,00 €</a:t>
                      </a:r>
                    </a:p>
                  </a:txBody>
                  <a:tcPr marL="7888" marR="7888" marT="7888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Pas de devis pour ce chiffrage</a:t>
                      </a:r>
                    </a:p>
                  </a:txBody>
                  <a:tcPr marL="7888" marR="7888" marT="7888" marB="0" anchor="b"/>
                </a:tc>
              </a:tr>
              <a:tr h="435054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Extension licence IGN acteurs publics hors DCM* (*gestionnaires de réseaux)</a:t>
                      </a:r>
                    </a:p>
                  </a:txBody>
                  <a:tcPr marL="7888" marR="7888" marT="7888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400" b="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192 137,40 €</a:t>
                      </a:r>
                    </a:p>
                  </a:txBody>
                  <a:tcPr marL="7888" marR="7888" marT="7888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Devis sur la base des tarifs IGN 2013</a:t>
                      </a:r>
                    </a:p>
                  </a:txBody>
                  <a:tcPr marL="7888" marR="7888" marT="7888" marB="0" anchor="b"/>
                </a:tc>
              </a:tr>
              <a:tr h="32346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TOTAL</a:t>
                      </a:r>
                    </a:p>
                  </a:txBody>
                  <a:tcPr marL="7888" marR="7888" marT="7888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3 642 764,04 €</a:t>
                      </a:r>
                    </a:p>
                  </a:txBody>
                  <a:tcPr marL="7888" marR="7888" marT="7888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888" marR="7888" marT="7888" marB="0" anchor="b"/>
                </a:tc>
              </a:tr>
              <a:tr h="32346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FR" sz="1400" b="1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888" marR="7888" marT="7888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FR" sz="14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888" marR="7888" marT="7888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FR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888" marR="7888" marT="7888" marB="0" anchor="b"/>
                </a:tc>
              </a:tr>
              <a:tr h="32346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Fond de plan 1/200ème pour la gestion des réseaux</a:t>
                      </a:r>
                    </a:p>
                  </a:txBody>
                  <a:tcPr marL="7888" marR="7888" marT="7888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400" b="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6 340 909,00 €</a:t>
                      </a:r>
                    </a:p>
                  </a:txBody>
                  <a:tcPr marL="7888" marR="7888" marT="7888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Prix estimé sur la base du devis </a:t>
                      </a:r>
                      <a:r>
                        <a:rPr lang="fr-FR" sz="140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topogeodis</a:t>
                      </a:r>
                      <a:r>
                        <a:rPr lang="fr-FR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test Aurillac (un co-financement avec ERDF, GDRF, SDE, IGN devra être trouvé)</a:t>
                      </a:r>
                    </a:p>
                  </a:txBody>
                  <a:tcPr marL="7888" marR="7888" marT="7888" marB="0" anchor="b"/>
                </a:tc>
              </a:tr>
              <a:tr h="32346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TOTAL</a:t>
                      </a:r>
                    </a:p>
                  </a:txBody>
                  <a:tcPr marL="7888" marR="7888" marT="7888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9 983 673,04 €</a:t>
                      </a:r>
                    </a:p>
                  </a:txBody>
                  <a:tcPr marL="7888" marR="7888" marT="7888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888" marR="7888" marT="7888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830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467544" y="476674"/>
            <a:ext cx="8229600" cy="5760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FFFFFF"/>
                </a:solidFill>
                <a:latin typeface="+mj-lt"/>
                <a:ea typeface="+mj-ea"/>
                <a:cs typeface="Arial" pitchFamily="34"/>
              </a:defRPr>
            </a:lvl1pPr>
          </a:lstStyle>
          <a:p>
            <a:pPr lvl="0"/>
            <a:r>
              <a:rPr lang="fr-FR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 – 2020 ?</a:t>
            </a:r>
            <a:endParaRPr lang="fr-FR" sz="31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fr-FR" sz="31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92899" y="1022878"/>
            <a:ext cx="4552041" cy="147732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fr-FR" b="1" dirty="0"/>
              <a:t>un support indispensable </a:t>
            </a:r>
            <a:r>
              <a:rPr lang="fr-FR" b="1" dirty="0" smtClean="0"/>
              <a:t>à </a:t>
            </a:r>
            <a:r>
              <a:rPr lang="fr-FR" b="1" dirty="0"/>
              <a:t>une mise en œuvre efficiente des politiques publiques dans le domaine de l’aménagement, de l’environnement, de la gestion des risques, des transports, du tourisme, de la recherche</a:t>
            </a:r>
          </a:p>
        </p:txBody>
      </p:sp>
      <p:sp>
        <p:nvSpPr>
          <p:cNvPr id="3" name="Rectangle 2"/>
          <p:cNvSpPr/>
          <p:nvPr/>
        </p:nvSpPr>
        <p:spPr>
          <a:xfrm>
            <a:off x="192900" y="2599297"/>
            <a:ext cx="4572000" cy="9233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/>
            <a:r>
              <a:rPr lang="fr-FR" b="1" dirty="0"/>
              <a:t>un outil pertinent pour le suivi du déploiement des technologies d’avenir de l’information et de la communication</a:t>
            </a:r>
            <a:r>
              <a:rPr lang="fr-FR" dirty="0"/>
              <a:t> </a:t>
            </a:r>
          </a:p>
        </p:txBody>
      </p:sp>
      <p:sp>
        <p:nvSpPr>
          <p:cNvPr id="6" name="Rectangle 5"/>
          <p:cNvSpPr/>
          <p:nvPr/>
        </p:nvSpPr>
        <p:spPr>
          <a:xfrm>
            <a:off x="192900" y="3635004"/>
            <a:ext cx="4572000" cy="64633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/>
            <a:r>
              <a:rPr lang="fr-FR" b="1" dirty="0"/>
              <a:t>un levier performant au service de l’innovation ouverte et de l’e-administration </a:t>
            </a:r>
            <a:endParaRPr lang="fr-FR" dirty="0"/>
          </a:p>
        </p:txBody>
      </p:sp>
      <p:sp>
        <p:nvSpPr>
          <p:cNvPr id="7" name="Rectangle 6"/>
          <p:cNvSpPr/>
          <p:nvPr/>
        </p:nvSpPr>
        <p:spPr>
          <a:xfrm>
            <a:off x="192900" y="4388911"/>
            <a:ext cx="4572000" cy="12003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/>
            <a:r>
              <a:rPr lang="fr-FR" b="1" dirty="0"/>
              <a:t>un moyen efficace pour poursuivre l’effort de mutualisation entre autorités publiques et pour réduire globalement la dépense publique</a:t>
            </a:r>
            <a:r>
              <a:rPr lang="fr-FR" dirty="0"/>
              <a:t> </a:t>
            </a:r>
          </a:p>
        </p:txBody>
      </p:sp>
      <p:sp>
        <p:nvSpPr>
          <p:cNvPr id="8" name="Rectangle 7"/>
          <p:cNvSpPr/>
          <p:nvPr/>
        </p:nvSpPr>
        <p:spPr>
          <a:xfrm>
            <a:off x="192900" y="5746030"/>
            <a:ext cx="4572000" cy="9233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/>
            <a:r>
              <a:rPr lang="fr-FR" b="1" dirty="0"/>
              <a:t>Un fournisseur de service pour tous les acteurs publics de la région, garant de l’équité territoriale</a:t>
            </a:r>
            <a:r>
              <a:rPr lang="fr-FR" dirty="0"/>
              <a:t> </a:t>
            </a:r>
          </a:p>
        </p:txBody>
      </p:sp>
      <p:sp>
        <p:nvSpPr>
          <p:cNvPr id="10" name="Rectangle 9"/>
          <p:cNvSpPr/>
          <p:nvPr/>
        </p:nvSpPr>
        <p:spPr>
          <a:xfrm>
            <a:off x="4916123" y="1005303"/>
            <a:ext cx="3781021" cy="14773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fr-FR" dirty="0" smtClean="0"/>
              <a:t>SRADDT, numérisation du cadastre, plaque urbaine, SRCE, TVB, portail IAL, SDIS, gestion de la voirie, plateforme multimodale, marketing territorial, archéologie et volcanologie</a:t>
            </a:r>
            <a:endParaRPr lang="fr-FR" dirty="0"/>
          </a:p>
        </p:txBody>
      </p:sp>
      <p:sp>
        <p:nvSpPr>
          <p:cNvPr id="11" name="Rectangle 10"/>
          <p:cNvSpPr/>
          <p:nvPr/>
        </p:nvSpPr>
        <p:spPr>
          <a:xfrm>
            <a:off x="4916122" y="2599297"/>
            <a:ext cx="3781021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fr-FR" dirty="0" smtClean="0"/>
              <a:t>Cartographie des niveaux de services haut et THD, suivi des déploiements du RIP, mutualisation des travaux</a:t>
            </a:r>
            <a:endParaRPr lang="fr-FR" dirty="0"/>
          </a:p>
        </p:txBody>
      </p:sp>
      <p:sp>
        <p:nvSpPr>
          <p:cNvPr id="12" name="Rectangle 11"/>
          <p:cNvSpPr/>
          <p:nvPr/>
        </p:nvSpPr>
        <p:spPr>
          <a:xfrm>
            <a:off x="4916120" y="3635127"/>
            <a:ext cx="3781021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fr-FR" dirty="0" smtClean="0"/>
              <a:t>Open data, favoriser l’accès à l’information géographique à tous</a:t>
            </a:r>
            <a:endParaRPr lang="fr-FR" dirty="0"/>
          </a:p>
        </p:txBody>
      </p:sp>
      <p:sp>
        <p:nvSpPr>
          <p:cNvPr id="13" name="Rectangle 12"/>
          <p:cNvSpPr/>
          <p:nvPr/>
        </p:nvSpPr>
        <p:spPr>
          <a:xfrm>
            <a:off x="4935475" y="4427091"/>
            <a:ext cx="3781021" cy="64633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fr-FR" dirty="0" smtClean="0"/>
              <a:t>Co-production de données avec IGN, DGFiP, gestionnaires de réseaux</a:t>
            </a:r>
            <a:endParaRPr lang="fr-FR" dirty="0"/>
          </a:p>
        </p:txBody>
      </p:sp>
      <p:sp>
        <p:nvSpPr>
          <p:cNvPr id="14" name="Rectangle 13"/>
          <p:cNvSpPr/>
          <p:nvPr/>
        </p:nvSpPr>
        <p:spPr>
          <a:xfrm>
            <a:off x="4935475" y="5733256"/>
            <a:ext cx="3781021" cy="64633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fr-FR" dirty="0" smtClean="0"/>
              <a:t>Guichet unique pour les acteurs publics (péréquation)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2334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 txBox="1">
            <a:spLocks/>
          </p:cNvSpPr>
          <p:nvPr/>
        </p:nvSpPr>
        <p:spPr>
          <a:xfrm>
            <a:off x="0" y="188640"/>
            <a:ext cx="9144000" cy="5760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FFFFFF"/>
                </a:solidFill>
                <a:latin typeface="+mj-lt"/>
                <a:ea typeface="+mj-ea"/>
                <a:cs typeface="Arial" pitchFamily="34"/>
              </a:defRPr>
            </a:lvl1pPr>
          </a:lstStyle>
          <a:p>
            <a:r>
              <a:rPr lang="fr-FR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Présentation des nouvelles données acquises en 2013</a:t>
            </a:r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323528" y="1340768"/>
            <a:ext cx="842493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chemeClr val="tx2"/>
                </a:solidFill>
              </a:rPr>
              <a:t>Le montant annuel dû à l’IGN au titre de la licence de droit d’usages est de : </a:t>
            </a:r>
          </a:p>
          <a:p>
            <a:r>
              <a:rPr lang="fr-FR" sz="2400" dirty="0">
                <a:solidFill>
                  <a:schemeClr val="tx2"/>
                </a:solidFill>
              </a:rPr>
              <a:t> </a:t>
            </a:r>
          </a:p>
          <a:p>
            <a:pPr lvl="0"/>
            <a:r>
              <a:rPr lang="fr-FR" sz="2400" dirty="0">
                <a:solidFill>
                  <a:schemeClr val="tx2"/>
                </a:solidFill>
              </a:rPr>
              <a:t>Pour l’année 2013 de </a:t>
            </a:r>
            <a:r>
              <a:rPr lang="fr-FR" sz="2400" b="1" dirty="0">
                <a:solidFill>
                  <a:schemeClr val="tx2"/>
                </a:solidFill>
              </a:rPr>
              <a:t>29 472,00 € HT</a:t>
            </a:r>
            <a:r>
              <a:rPr lang="fr-FR" sz="2400" dirty="0">
                <a:solidFill>
                  <a:schemeClr val="tx2"/>
                </a:solidFill>
              </a:rPr>
              <a:t>. </a:t>
            </a:r>
          </a:p>
          <a:p>
            <a:pPr lvl="0"/>
            <a:r>
              <a:rPr lang="fr-FR" sz="2400" dirty="0">
                <a:solidFill>
                  <a:schemeClr val="tx2"/>
                </a:solidFill>
              </a:rPr>
              <a:t>Pour les années suivantes (2014 et 2015) de </a:t>
            </a:r>
            <a:r>
              <a:rPr lang="fr-FR" sz="2400" b="1" dirty="0">
                <a:solidFill>
                  <a:schemeClr val="tx2"/>
                </a:solidFill>
              </a:rPr>
              <a:t>40 560,00 € HT</a:t>
            </a:r>
            <a:r>
              <a:rPr lang="fr-FR" sz="2400" dirty="0">
                <a:solidFill>
                  <a:schemeClr val="tx2"/>
                </a:solidFill>
              </a:rPr>
              <a:t>. </a:t>
            </a:r>
          </a:p>
          <a:p>
            <a:pPr lvl="0"/>
            <a:endParaRPr lang="fr-FR" sz="2400" dirty="0">
              <a:solidFill>
                <a:schemeClr val="tx2"/>
              </a:solidFill>
            </a:endParaRPr>
          </a:p>
          <a:p>
            <a:r>
              <a:rPr lang="fr-FR" sz="2400" u="sng" dirty="0">
                <a:solidFill>
                  <a:schemeClr val="tx2"/>
                </a:solidFill>
              </a:rPr>
              <a:t>Incidences financières</a:t>
            </a:r>
            <a:r>
              <a:rPr lang="fr-FR" sz="2400" dirty="0">
                <a:solidFill>
                  <a:schemeClr val="tx2"/>
                </a:solidFill>
              </a:rPr>
              <a:t> : Les crédits </a:t>
            </a:r>
            <a:r>
              <a:rPr lang="fr-FR" sz="2400" dirty="0" smtClean="0">
                <a:solidFill>
                  <a:schemeClr val="tx2"/>
                </a:solidFill>
              </a:rPr>
              <a:t>correspondant </a:t>
            </a:r>
            <a:r>
              <a:rPr lang="fr-FR" sz="2400" dirty="0">
                <a:solidFill>
                  <a:schemeClr val="tx2"/>
                </a:solidFill>
              </a:rPr>
              <a:t>aux mises à jour pour 2014 ont été inscrits au budget 2014 sur le chapitre 60 (achats – autres charges) </a:t>
            </a:r>
            <a:r>
              <a:rPr lang="fr-FR" sz="2400" b="1" dirty="0">
                <a:solidFill>
                  <a:schemeClr val="tx2"/>
                </a:solidFill>
              </a:rPr>
              <a:t>pour un montant de 44 590 €</a:t>
            </a:r>
          </a:p>
          <a:p>
            <a:endParaRPr lang="fr-FR" sz="2400" dirty="0">
              <a:solidFill>
                <a:schemeClr val="tx2"/>
              </a:solidFill>
            </a:endParaRPr>
          </a:p>
          <a:p>
            <a:r>
              <a:rPr lang="fr-FR" sz="2400" u="sng" dirty="0">
                <a:solidFill>
                  <a:schemeClr val="tx2"/>
                </a:solidFill>
              </a:rPr>
              <a:t>Co-financement européen</a:t>
            </a:r>
            <a:r>
              <a:rPr lang="fr-FR" sz="2400" dirty="0">
                <a:solidFill>
                  <a:schemeClr val="tx2"/>
                </a:solidFill>
              </a:rPr>
              <a:t> : FEDER Auvergne convention en cours de signature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0614" y="5865083"/>
            <a:ext cx="184785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457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Rectangle 2"/>
          <p:cNvSpPr/>
          <p:nvPr/>
        </p:nvSpPr>
        <p:spPr>
          <a:xfrm>
            <a:off x="2915816" y="1052536"/>
            <a:ext cx="6048672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hangingPunct="0"/>
            <a:r>
              <a:rPr lang="fr-FR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/>
                <a:ea typeface="Microsoft YaHei" pitchFamily="2"/>
                <a:cs typeface="Mangal" pitchFamily="2"/>
              </a:rPr>
              <a:t>Orthophotographie 2010 et altimétrie</a:t>
            </a:r>
          </a:p>
          <a:p>
            <a:pPr lvl="0" algn="just" hangingPunct="0"/>
            <a:endParaRPr lang="fr-FR" sz="24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Microsoft YaHei" pitchFamily="2"/>
              <a:cs typeface="Mangal" pitchFamily="2"/>
            </a:endParaRPr>
          </a:p>
          <a:p>
            <a:pPr lvl="0" algn="just" hangingPunct="0"/>
            <a:r>
              <a:rPr lang="fr-FR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/>
                <a:ea typeface="Microsoft YaHei" pitchFamily="2"/>
                <a:cs typeface="Mangal" pitchFamily="2"/>
              </a:rPr>
              <a:t>Orthophotographie dépt. 30 cm Couleur</a:t>
            </a:r>
          </a:p>
          <a:p>
            <a:pPr algn="just" hangingPunct="0"/>
            <a:r>
              <a:rPr lang="fr-FR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/>
                <a:ea typeface="Microsoft YaHei" pitchFamily="2"/>
                <a:cs typeface="Mangal" pitchFamily="2"/>
              </a:rPr>
              <a:t>Orthophotographie dépt. 30 cm </a:t>
            </a:r>
            <a:r>
              <a:rPr lang="fr-FR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/>
                <a:ea typeface="Microsoft YaHei" pitchFamily="2"/>
                <a:cs typeface="Mangal" pitchFamily="2"/>
              </a:rPr>
              <a:t>IRC</a:t>
            </a:r>
            <a:endParaRPr lang="fr-FR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Microsoft YaHei" pitchFamily="2"/>
              <a:cs typeface="Mangal" pitchFamily="2"/>
            </a:endParaRPr>
          </a:p>
          <a:p>
            <a:pPr lvl="0" algn="just" hangingPunct="0"/>
            <a:r>
              <a:rPr lang="fr-FR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/>
                <a:ea typeface="Microsoft YaHei" pitchFamily="2"/>
                <a:cs typeface="Mangal" pitchFamily="2"/>
              </a:rPr>
              <a:t>Modèle numérique de </a:t>
            </a:r>
            <a:r>
              <a:rPr lang="fr-FR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/>
                <a:ea typeface="Microsoft YaHei" pitchFamily="2"/>
                <a:cs typeface="Mangal" pitchFamily="2"/>
              </a:rPr>
              <a:t>Terrain</a:t>
            </a:r>
          </a:p>
          <a:p>
            <a:pPr lvl="0" algn="just" hangingPunct="0"/>
            <a:endParaRPr lang="fr-FR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Microsoft YaHei" pitchFamily="2"/>
              <a:cs typeface="Mangal" pitchFamily="2"/>
            </a:endParaRPr>
          </a:p>
          <a:p>
            <a:pPr lvl="0" algn="just" hangingPunct="0"/>
            <a:r>
              <a:rPr lang="fr-F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/>
                <a:ea typeface="Microsoft YaHei" pitchFamily="2"/>
                <a:cs typeface="Mangal" pitchFamily="2"/>
              </a:rPr>
              <a:t>En cours d’acquisition PVA 2013 :</a:t>
            </a:r>
          </a:p>
          <a:p>
            <a:pPr lvl="0" algn="just" hangingPunct="0"/>
            <a:endParaRPr lang="fr-FR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Microsoft YaHei" pitchFamily="2"/>
              <a:cs typeface="Mangal" pitchFamily="2"/>
            </a:endParaRPr>
          </a:p>
          <a:p>
            <a:pPr lvl="0" algn="just" hangingPunct="0"/>
            <a:r>
              <a:rPr lang="fr-FR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/>
                <a:ea typeface="Microsoft YaHei" pitchFamily="2"/>
                <a:cs typeface="Mangal" pitchFamily="2"/>
              </a:rPr>
              <a:t>Orthophotographie dépt. </a:t>
            </a:r>
            <a:r>
              <a:rPr lang="fr-F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/>
                <a:ea typeface="Microsoft YaHei" pitchFamily="2"/>
                <a:cs typeface="Mangal" pitchFamily="2"/>
              </a:rPr>
              <a:t>25 </a:t>
            </a:r>
            <a:r>
              <a:rPr lang="fr-FR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/>
                <a:ea typeface="Microsoft YaHei" pitchFamily="2"/>
                <a:cs typeface="Mangal" pitchFamily="2"/>
              </a:rPr>
              <a:t>cm Couleur</a:t>
            </a:r>
          </a:p>
          <a:p>
            <a:pPr algn="just" hangingPunct="0"/>
            <a:r>
              <a:rPr lang="fr-FR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/>
                <a:ea typeface="Microsoft YaHei" pitchFamily="2"/>
                <a:cs typeface="Mangal" pitchFamily="2"/>
              </a:rPr>
              <a:t>Orthophotographie dépt. </a:t>
            </a:r>
            <a:r>
              <a:rPr lang="fr-F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/>
                <a:ea typeface="Microsoft YaHei" pitchFamily="2"/>
                <a:cs typeface="Mangal" pitchFamily="2"/>
              </a:rPr>
              <a:t>25 </a:t>
            </a:r>
            <a:r>
              <a:rPr lang="fr-FR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/>
                <a:ea typeface="Microsoft YaHei" pitchFamily="2"/>
                <a:cs typeface="Mangal" pitchFamily="2"/>
              </a:rPr>
              <a:t>cm </a:t>
            </a:r>
            <a:r>
              <a:rPr lang="fr-F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/>
                <a:ea typeface="Microsoft YaHei" pitchFamily="2"/>
                <a:cs typeface="Mangal" pitchFamily="2"/>
              </a:rPr>
              <a:t>IRC</a:t>
            </a:r>
          </a:p>
          <a:p>
            <a:pPr lvl="0" algn="just" hangingPunct="0"/>
            <a:r>
              <a:rPr lang="fr-FR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/>
                <a:ea typeface="Microsoft YaHei" pitchFamily="2"/>
                <a:cs typeface="Mangal" pitchFamily="2"/>
              </a:rPr>
              <a:t>Orthophotographie</a:t>
            </a:r>
            <a:r>
              <a:rPr lang="fr-FR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fr-F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/>
                <a:ea typeface="Microsoft YaHei" pitchFamily="2"/>
                <a:cs typeface="Mangal" pitchFamily="2"/>
              </a:rPr>
              <a:t>CABA 10 </a:t>
            </a:r>
            <a:r>
              <a:rPr lang="fr-FR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/>
                <a:ea typeface="Microsoft YaHei" pitchFamily="2"/>
                <a:cs typeface="Mangal" pitchFamily="2"/>
              </a:rPr>
              <a:t>cm </a:t>
            </a:r>
            <a:r>
              <a:rPr lang="fr-F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/>
                <a:ea typeface="Microsoft YaHei" pitchFamily="2"/>
                <a:cs typeface="Mangal" pitchFamily="2"/>
              </a:rPr>
              <a:t>Couleur</a:t>
            </a:r>
          </a:p>
          <a:p>
            <a:pPr algn="just" hangingPunct="0"/>
            <a:r>
              <a:rPr lang="fr-F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/>
                <a:ea typeface="Microsoft YaHei" pitchFamily="2"/>
                <a:cs typeface="Mangal" pitchFamily="2"/>
              </a:rPr>
              <a:t>Modèles Numériques </a:t>
            </a:r>
            <a:r>
              <a:rPr lang="fr-FR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/>
                <a:ea typeface="Microsoft YaHei" pitchFamily="2"/>
                <a:cs typeface="Mangal" pitchFamily="2"/>
              </a:rPr>
              <a:t>de </a:t>
            </a:r>
            <a:r>
              <a:rPr lang="fr-F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18"/>
                <a:ea typeface="Microsoft YaHei" pitchFamily="2"/>
                <a:cs typeface="Mangal" pitchFamily="2"/>
              </a:rPr>
              <a:t>Terrain CABA + Clermont Communauté</a:t>
            </a:r>
            <a:endParaRPr lang="fr-FR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Microsoft YaHei" pitchFamily="2"/>
              <a:cs typeface="Mangal" pitchFamily="2"/>
            </a:endParaRPr>
          </a:p>
          <a:p>
            <a:pPr lvl="0" algn="just" hangingPunct="0"/>
            <a:endParaRPr lang="fr-FR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Microsoft YaHei" pitchFamily="2"/>
              <a:cs typeface="Mangal" pitchFamily="2"/>
            </a:endParaRPr>
          </a:p>
          <a:p>
            <a:pPr algn="just" hangingPunct="0"/>
            <a:endParaRPr lang="fr-FR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Microsoft YaHei" pitchFamily="2"/>
              <a:cs typeface="Mangal" pitchFamily="2"/>
            </a:endParaRPr>
          </a:p>
          <a:p>
            <a:pPr lvl="0" algn="just" hangingPunct="0"/>
            <a:endParaRPr lang="fr-FR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Microsoft YaHei" pitchFamily="2"/>
              <a:cs typeface="Mangal" pitchFamily="2"/>
            </a:endParaRPr>
          </a:p>
          <a:p>
            <a:pPr lvl="0" algn="just" hangingPunct="0"/>
            <a:endParaRPr lang="fr-FR" sz="2400" dirty="0" smtClean="0"/>
          </a:p>
          <a:p>
            <a:pPr lvl="0" algn="just" hangingPunct="0"/>
            <a:endParaRPr lang="fr-FR" sz="24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Microsoft YaHei" pitchFamily="2"/>
              <a:cs typeface="Mangal" pitchFamily="2"/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1552" y="2821220"/>
            <a:ext cx="1800000" cy="180000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1552" y="917296"/>
            <a:ext cx="1800000" cy="180000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1552" y="4725144"/>
            <a:ext cx="1800000" cy="180000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itre 1"/>
          <p:cNvSpPr txBox="1">
            <a:spLocks/>
          </p:cNvSpPr>
          <p:nvPr/>
        </p:nvSpPr>
        <p:spPr>
          <a:xfrm>
            <a:off x="0" y="188640"/>
            <a:ext cx="9144000" cy="5760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FFFFFF"/>
                </a:solidFill>
                <a:latin typeface="+mj-lt"/>
                <a:ea typeface="+mj-ea"/>
                <a:cs typeface="Arial" pitchFamily="34"/>
              </a:defRPr>
            </a:lvl1pPr>
          </a:lstStyle>
          <a:p>
            <a:r>
              <a:rPr lang="fr-FR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Présentation des nouvelles données acquises en 2013</a:t>
            </a:r>
            <a:endParaRPr lang="fr-FR" dirty="0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9478" y="5763144"/>
            <a:ext cx="184785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269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1948" y="970301"/>
            <a:ext cx="8112034" cy="5653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re 1"/>
          <p:cNvSpPr txBox="1">
            <a:spLocks/>
          </p:cNvSpPr>
          <p:nvPr/>
        </p:nvSpPr>
        <p:spPr>
          <a:xfrm>
            <a:off x="0" y="188640"/>
            <a:ext cx="9144000" cy="5760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FFFFFF"/>
                </a:solidFill>
                <a:latin typeface="+mj-lt"/>
                <a:ea typeface="+mj-ea"/>
                <a:cs typeface="Arial" pitchFamily="34"/>
              </a:defRPr>
            </a:lvl1pPr>
          </a:lstStyle>
          <a:p>
            <a:r>
              <a:rPr lang="fr-FR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Présentation des nouvelles données acquises en 2013</a:t>
            </a:r>
            <a:endParaRPr lang="fr-F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4422" y="970302"/>
            <a:ext cx="8112034" cy="5653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5754216"/>
            <a:ext cx="184785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204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67544" y="980728"/>
            <a:ext cx="813690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u="sng" dirty="0">
                <a:solidFill>
                  <a:schemeClr val="tx2"/>
                </a:solidFill>
              </a:rPr>
              <a:t>Incidences financières</a:t>
            </a:r>
            <a:r>
              <a:rPr lang="fr-FR" sz="2400" dirty="0">
                <a:solidFill>
                  <a:schemeClr val="tx2"/>
                </a:solidFill>
              </a:rPr>
              <a:t> : Les crédits </a:t>
            </a:r>
            <a:r>
              <a:rPr lang="fr-FR" sz="2400" dirty="0" smtClean="0">
                <a:solidFill>
                  <a:schemeClr val="tx2"/>
                </a:solidFill>
              </a:rPr>
              <a:t>correspondant </a:t>
            </a:r>
            <a:r>
              <a:rPr lang="fr-FR" sz="2400" dirty="0">
                <a:solidFill>
                  <a:schemeClr val="tx2"/>
                </a:solidFill>
              </a:rPr>
              <a:t>au solde du marché pour l’Allier et le Puy de Dôme ont été inscrits au budget 2014 sur le chapitre 20 (immobilisations incorporelles) pour un montant de  55 000 </a:t>
            </a:r>
            <a:r>
              <a:rPr lang="fr-FR" sz="2400" dirty="0" smtClean="0">
                <a:solidFill>
                  <a:schemeClr val="tx2"/>
                </a:solidFill>
              </a:rPr>
              <a:t>€</a:t>
            </a:r>
          </a:p>
          <a:p>
            <a:endParaRPr lang="fr-FR" sz="2400" dirty="0">
              <a:solidFill>
                <a:schemeClr val="tx2"/>
              </a:solidFill>
            </a:endParaRPr>
          </a:p>
          <a:p>
            <a:r>
              <a:rPr lang="fr-FR" sz="2400" u="sng" dirty="0">
                <a:solidFill>
                  <a:schemeClr val="tx2"/>
                </a:solidFill>
              </a:rPr>
              <a:t>Co-financement européen</a:t>
            </a:r>
            <a:r>
              <a:rPr lang="fr-FR" sz="2400" dirty="0">
                <a:solidFill>
                  <a:schemeClr val="tx2"/>
                </a:solidFill>
              </a:rPr>
              <a:t> : FEDER Auvergne convention n°36294-2012</a:t>
            </a:r>
          </a:p>
        </p:txBody>
      </p:sp>
      <p:sp>
        <p:nvSpPr>
          <p:cNvPr id="4" name="Titre 1"/>
          <p:cNvSpPr txBox="1">
            <a:spLocks/>
          </p:cNvSpPr>
          <p:nvPr/>
        </p:nvSpPr>
        <p:spPr>
          <a:xfrm>
            <a:off x="0" y="188640"/>
            <a:ext cx="9144000" cy="5760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FFFFFF"/>
                </a:solidFill>
                <a:latin typeface="+mj-lt"/>
                <a:ea typeface="+mj-ea"/>
                <a:cs typeface="Arial" pitchFamily="34"/>
              </a:defRPr>
            </a:lvl1pPr>
          </a:lstStyle>
          <a:p>
            <a:r>
              <a:rPr lang="fr-FR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Présentation des nouvelles données acquises en 2013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9965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 txBox="1">
            <a:spLocks/>
          </p:cNvSpPr>
          <p:nvPr/>
        </p:nvSpPr>
        <p:spPr>
          <a:xfrm>
            <a:off x="0" y="188640"/>
            <a:ext cx="9144000" cy="5760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FFFFFF"/>
                </a:solidFill>
                <a:latin typeface="+mj-lt"/>
                <a:ea typeface="+mj-ea"/>
                <a:cs typeface="Arial" pitchFamily="34"/>
              </a:defRPr>
            </a:lvl1pPr>
          </a:lstStyle>
          <a:p>
            <a:r>
              <a:rPr lang="fr-FR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Présentation des nouvelles données acquises en 2013</a:t>
            </a:r>
            <a:endParaRPr lang="fr-FR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6422072"/>
              </p:ext>
            </p:extLst>
          </p:nvPr>
        </p:nvGraphicFramePr>
        <p:xfrm>
          <a:off x="467544" y="5301208"/>
          <a:ext cx="8250048" cy="91440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8250048"/>
              </a:tblGrid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b="1" u="sng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Décision proposée</a:t>
                      </a:r>
                      <a:r>
                        <a:rPr lang="fr-FR" sz="20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 :</a:t>
                      </a:r>
                      <a:endParaRPr lang="fr-FR" sz="20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fr-FR" sz="20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Approuver les modalités de diffusion des données aériennes des départements et des agglomérations sous licence ouverte.</a:t>
                      </a:r>
                      <a:endParaRPr lang="fr-FR" sz="20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395536" y="1052736"/>
            <a:ext cx="83529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chemeClr val="tx2"/>
                </a:solidFill>
              </a:rPr>
              <a:t>Diffusion des données aériennes et altimétriques des départements et des agglomérations 2009-2010 sous licence ouverte depuis le 1er janvier </a:t>
            </a:r>
            <a:r>
              <a:rPr lang="fr-FR" sz="2400" dirty="0" smtClean="0">
                <a:solidFill>
                  <a:schemeClr val="tx2"/>
                </a:solidFill>
              </a:rPr>
              <a:t>2013</a:t>
            </a:r>
          </a:p>
          <a:p>
            <a:endParaRPr lang="fr-FR" sz="2400" dirty="0">
              <a:solidFill>
                <a:schemeClr val="tx2"/>
              </a:solidFill>
            </a:endParaRPr>
          </a:p>
          <a:p>
            <a:r>
              <a:rPr lang="fr-FR" sz="2400" dirty="0">
                <a:solidFill>
                  <a:schemeClr val="tx2"/>
                </a:solidFill>
                <a:sym typeface="Wingdings" panose="05000000000000000000" pitchFamily="2" charset="2"/>
              </a:rPr>
              <a:t></a:t>
            </a:r>
            <a:r>
              <a:rPr lang="fr-FR" sz="2400" b="1" dirty="0">
                <a:solidFill>
                  <a:schemeClr val="tx2"/>
                </a:solidFill>
                <a:sym typeface="Wingdings" panose="05000000000000000000" pitchFamily="2" charset="2"/>
              </a:rPr>
              <a:t>Depuis avril 2013 : 997,6 Go </a:t>
            </a:r>
            <a:r>
              <a:rPr lang="fr-FR" sz="2400" b="1" dirty="0" smtClean="0">
                <a:solidFill>
                  <a:schemeClr val="tx2"/>
                </a:solidFill>
                <a:sym typeface="Wingdings" panose="05000000000000000000" pitchFamily="2" charset="2"/>
              </a:rPr>
              <a:t>téléchargés </a:t>
            </a:r>
            <a:r>
              <a:rPr lang="fr-FR" sz="2400" b="1" dirty="0">
                <a:solidFill>
                  <a:schemeClr val="tx2"/>
                </a:solidFill>
                <a:sym typeface="Wingdings" panose="05000000000000000000" pitchFamily="2" charset="2"/>
              </a:rPr>
              <a:t>sur le FTP Open </a:t>
            </a:r>
            <a:r>
              <a:rPr lang="fr-FR" sz="2400" b="1" dirty="0" smtClean="0">
                <a:solidFill>
                  <a:schemeClr val="tx2"/>
                </a:solidFill>
                <a:sym typeface="Wingdings" panose="05000000000000000000" pitchFamily="2" charset="2"/>
              </a:rPr>
              <a:t>Data</a:t>
            </a:r>
          </a:p>
          <a:p>
            <a:endParaRPr lang="fr-FR" sz="2400" dirty="0">
              <a:solidFill>
                <a:schemeClr val="tx2"/>
              </a:solidFill>
              <a:sym typeface="Wingdings" panose="05000000000000000000" pitchFamily="2" charset="2"/>
            </a:endParaRPr>
          </a:p>
          <a:p>
            <a:r>
              <a:rPr lang="fr-FR" sz="2400" dirty="0">
                <a:solidFill>
                  <a:schemeClr val="tx2"/>
                </a:solidFill>
              </a:rPr>
              <a:t>Entreprises ayant </a:t>
            </a:r>
            <a:r>
              <a:rPr lang="fr-FR" sz="2400" dirty="0" smtClean="0">
                <a:solidFill>
                  <a:schemeClr val="tx2"/>
                </a:solidFill>
              </a:rPr>
              <a:t>informé </a:t>
            </a:r>
            <a:r>
              <a:rPr lang="fr-FR" sz="2400" dirty="0">
                <a:solidFill>
                  <a:schemeClr val="tx2"/>
                </a:solidFill>
              </a:rPr>
              <a:t>du téléchargement et de la destination des données  </a:t>
            </a:r>
            <a:r>
              <a:rPr lang="fr-FR" sz="2400" dirty="0" smtClean="0"/>
              <a:t>:</a:t>
            </a:r>
            <a:endParaRPr lang="fr-FR" sz="2400" dirty="0"/>
          </a:p>
        </p:txBody>
      </p:sp>
      <p:pic>
        <p:nvPicPr>
          <p:cNvPr id="6146" name="Picture 2" descr="http://www.kalkin.fr/wp-content/themes/skylark.old/images/logo_rond5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4112998"/>
            <a:ext cx="1043186" cy="10431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03648" y="4183923"/>
            <a:ext cx="1214846" cy="9013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 descr="Autodesk 2D and 3D Design and Engineering Softwar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9792" y="4499615"/>
            <a:ext cx="1978985" cy="325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3" name="Picture 9" descr="Société IGO, révélez vos territoires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40152" y="4257392"/>
            <a:ext cx="1266358" cy="7381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5" name="Picture 11" descr="http://www.remilly-sur-tille.fr/documents/portal406/logo_planetobserver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4293096"/>
            <a:ext cx="1066800" cy="6667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www.esrifrance.fr/sig2005/communications2005/alise/images/logo_alise-geomatique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08304" y="4032235"/>
            <a:ext cx="1600200" cy="1123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9481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14585</TotalTime>
  <Words>1803</Words>
  <Application>Microsoft Office PowerPoint</Application>
  <PresentationFormat>Affichage à l'écran (4:3)</PresentationFormat>
  <Paragraphs>349</Paragraphs>
  <Slides>41</Slides>
  <Notes>4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41</vt:i4>
      </vt:variant>
    </vt:vector>
  </HeadingPairs>
  <TitlesOfParts>
    <vt:vector size="42" baseType="lpstr">
      <vt:lpstr>Thème Office</vt:lpstr>
      <vt:lpstr>Conseil d’administration du GIP 10 décembre 2013</vt:lpstr>
      <vt:lpstr>Présentation des nouvelles données acquises en 2013</vt:lpstr>
      <vt:lpstr>Présentation des nouvelles données acquises en 2013</vt:lpstr>
      <vt:lpstr>Présentation des nouvelles données acquises en 2013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Propositions du Comité régional de programmation de référentiels géographiques et forestiers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Statuts des organismes</vt:lpstr>
      <vt:lpstr>Producteurs / Utilisateurs</vt:lpstr>
      <vt:lpstr>Répartition des données par annexes</vt:lpstr>
      <vt:lpstr>Services INSPIRE</vt:lpstr>
      <vt:lpstr>Attentes des utilisateurs</vt:lpstr>
      <vt:lpstr>Plan d’actions</vt:lpstr>
      <vt:lpstr>Présentation PowerPoint</vt:lpstr>
      <vt:lpstr>Schéma d’organisation d’INSPIRE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Relance d’un groupe d’échanges sur la cartographie des zones d’activités  CRAIG – 18 décembre 2012</dc:title>
  <dc:creator>Sébastien GAILLAC</dc:creator>
  <cp:lastModifiedBy>Frédéric Deneux</cp:lastModifiedBy>
  <cp:revision>292</cp:revision>
  <cp:lastPrinted>2013-09-09T07:21:08Z</cp:lastPrinted>
  <dcterms:created xsi:type="dcterms:W3CDTF">2013-09-03T13:17:07Z</dcterms:created>
  <dcterms:modified xsi:type="dcterms:W3CDTF">2013-12-11T11:05:56Z</dcterms:modified>
</cp:coreProperties>
</file>