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29"/>
  </p:notesMasterIdLst>
  <p:handoutMasterIdLst>
    <p:handoutMasterId r:id="rId30"/>
  </p:handoutMasterIdLst>
  <p:sldIdLst>
    <p:sldId id="282" r:id="rId2"/>
    <p:sldId id="284" r:id="rId3"/>
    <p:sldId id="285" r:id="rId4"/>
    <p:sldId id="301" r:id="rId5"/>
    <p:sldId id="308" r:id="rId6"/>
    <p:sldId id="309" r:id="rId7"/>
    <p:sldId id="286" r:id="rId8"/>
    <p:sldId id="283" r:id="rId9"/>
    <p:sldId id="287" r:id="rId10"/>
    <p:sldId id="289" r:id="rId11"/>
    <p:sldId id="288" r:id="rId12"/>
    <p:sldId id="290" r:id="rId13"/>
    <p:sldId id="291" r:id="rId14"/>
    <p:sldId id="292" r:id="rId15"/>
    <p:sldId id="293" r:id="rId16"/>
    <p:sldId id="303" r:id="rId17"/>
    <p:sldId id="302" r:id="rId18"/>
    <p:sldId id="295" r:id="rId19"/>
    <p:sldId id="304" r:id="rId20"/>
    <p:sldId id="305" r:id="rId21"/>
    <p:sldId id="306" r:id="rId22"/>
    <p:sldId id="296" r:id="rId23"/>
    <p:sldId id="307" r:id="rId24"/>
    <p:sldId id="297" r:id="rId25"/>
    <p:sldId id="299" r:id="rId26"/>
    <p:sldId id="300" r:id="rId27"/>
    <p:sldId id="298" r:id="rId28"/>
  </p:sldIdLst>
  <p:sldSz cx="9144000" cy="6858000" type="screen4x3"/>
  <p:notesSz cx="6888163" cy="100187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FF99FF"/>
    <a:srgbClr val="CC99FF"/>
    <a:srgbClr val="333399"/>
    <a:srgbClr val="6666FF"/>
    <a:srgbClr val="003399"/>
    <a:srgbClr val="CC3399"/>
    <a:srgbClr val="CC66FF"/>
    <a:srgbClr val="5B9BD5"/>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707" autoAdjust="0"/>
  </p:normalViewPr>
  <p:slideViewPr>
    <p:cSldViewPr>
      <p:cViewPr varScale="1">
        <p:scale>
          <a:sx n="110" d="100"/>
          <a:sy n="110" d="100"/>
        </p:scale>
        <p:origin x="162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ce réservé de l'en-tête 1"/>
          <p:cNvSpPr txBox="1">
            <a:spLocks noGrp="1"/>
          </p:cNvSpPr>
          <p:nvPr>
            <p:ph type="hdr" sz="quarter"/>
          </p:nvPr>
        </p:nvSpPr>
        <p:spPr>
          <a:xfrm>
            <a:off x="1" y="0"/>
            <a:ext cx="2984870" cy="500936"/>
          </a:xfrm>
          <a:prstGeom prst="rect">
            <a:avLst/>
          </a:prstGeom>
          <a:noFill/>
          <a:ln>
            <a:noFill/>
          </a:ln>
        </p:spPr>
        <p:txBody>
          <a:bodyPr vert="horz" wrap="square" lIns="96602" tIns="48301" rIns="96602" bIns="48301" anchor="t" anchorCtr="0" compatLnSpc="1"/>
          <a:lstStyle/>
          <a:p>
            <a:pPr defTabSz="966013">
              <a:defRPr sz="1800" b="0" i="0" u="none" strike="noStrike" kern="0" cap="none" spc="0" baseline="0">
                <a:solidFill>
                  <a:srgbClr val="000000"/>
                </a:solidFill>
                <a:uFillTx/>
              </a:defRPr>
            </a:pPr>
            <a:endParaRPr lang="fr-FR" sz="1300">
              <a:solidFill>
                <a:srgbClr val="000000"/>
              </a:solidFill>
              <a:latin typeface="Calibri"/>
            </a:endParaRPr>
          </a:p>
        </p:txBody>
      </p:sp>
      <p:sp>
        <p:nvSpPr>
          <p:cNvPr id="3" name="Espace réservé de la date 2"/>
          <p:cNvSpPr txBox="1">
            <a:spLocks noGrp="1"/>
          </p:cNvSpPr>
          <p:nvPr>
            <p:ph type="dt" sz="quarter" idx="1"/>
          </p:nvPr>
        </p:nvSpPr>
        <p:spPr>
          <a:xfrm>
            <a:off x="3901694" y="0"/>
            <a:ext cx="2984870" cy="500936"/>
          </a:xfrm>
          <a:prstGeom prst="rect">
            <a:avLst/>
          </a:prstGeom>
          <a:noFill/>
          <a:ln>
            <a:noFill/>
          </a:ln>
        </p:spPr>
        <p:txBody>
          <a:bodyPr vert="horz" wrap="square" lIns="96602" tIns="48301" rIns="96602" bIns="48301" anchor="t" anchorCtr="0" compatLnSpc="1"/>
          <a:lstStyle/>
          <a:p>
            <a:pPr algn="r" defTabSz="966013">
              <a:defRPr sz="1800" b="0" i="0" u="none" strike="noStrike" kern="0" cap="none" spc="0" baseline="0">
                <a:solidFill>
                  <a:srgbClr val="000000"/>
                </a:solidFill>
                <a:uFillTx/>
              </a:defRPr>
            </a:pPr>
            <a:fld id="{7EA188CC-BE93-429B-B23E-8C74A0161BA2}" type="datetime1">
              <a:rPr lang="fr-FR" sz="1300">
                <a:solidFill>
                  <a:srgbClr val="000000"/>
                </a:solidFill>
                <a:latin typeface="Calibri"/>
              </a:rPr>
              <a:pPr algn="r" defTabSz="966013">
                <a:defRPr sz="1800" b="0" i="0" u="none" strike="noStrike" kern="0" cap="none" spc="0" baseline="0">
                  <a:solidFill>
                    <a:srgbClr val="000000"/>
                  </a:solidFill>
                  <a:uFillTx/>
                </a:defRPr>
              </a:pPr>
              <a:t>01/12/2017</a:t>
            </a:fld>
            <a:endParaRPr lang="fr-FR" sz="1300">
              <a:solidFill>
                <a:srgbClr val="000000"/>
              </a:solidFill>
              <a:latin typeface="Calibri"/>
            </a:endParaRPr>
          </a:p>
        </p:txBody>
      </p:sp>
      <p:sp>
        <p:nvSpPr>
          <p:cNvPr id="4" name="Espace réservé du pied de page 3"/>
          <p:cNvSpPr txBox="1">
            <a:spLocks noGrp="1"/>
          </p:cNvSpPr>
          <p:nvPr>
            <p:ph type="ftr" sz="quarter" idx="2"/>
          </p:nvPr>
        </p:nvSpPr>
        <p:spPr>
          <a:xfrm>
            <a:off x="1" y="9516033"/>
            <a:ext cx="2984870" cy="500936"/>
          </a:xfrm>
          <a:prstGeom prst="rect">
            <a:avLst/>
          </a:prstGeom>
          <a:noFill/>
          <a:ln>
            <a:noFill/>
          </a:ln>
        </p:spPr>
        <p:txBody>
          <a:bodyPr vert="horz" wrap="square" lIns="96602" tIns="48301" rIns="96602" bIns="48301" anchor="b" anchorCtr="0" compatLnSpc="1"/>
          <a:lstStyle/>
          <a:p>
            <a:pPr defTabSz="966013">
              <a:defRPr sz="1800" b="0" i="0" u="none" strike="noStrike" kern="0" cap="none" spc="0" baseline="0">
                <a:solidFill>
                  <a:srgbClr val="000000"/>
                </a:solidFill>
                <a:uFillTx/>
              </a:defRPr>
            </a:pPr>
            <a:r>
              <a:rPr lang="fr-FR" sz="1300">
                <a:solidFill>
                  <a:srgbClr val="000000"/>
                </a:solidFill>
                <a:latin typeface="Calibri"/>
              </a:rPr>
              <a:t>Centre Régional Auvergnat de l'Information Géographique - Groupement d'Intérêt Public</a:t>
            </a:r>
          </a:p>
        </p:txBody>
      </p:sp>
      <p:sp>
        <p:nvSpPr>
          <p:cNvPr id="5" name="Espace réservé du numéro de diapositive 4"/>
          <p:cNvSpPr txBox="1">
            <a:spLocks noGrp="1"/>
          </p:cNvSpPr>
          <p:nvPr>
            <p:ph type="sldNum" sz="quarter" idx="3"/>
          </p:nvPr>
        </p:nvSpPr>
        <p:spPr>
          <a:xfrm>
            <a:off x="3901694" y="9516033"/>
            <a:ext cx="2984870" cy="500936"/>
          </a:xfrm>
          <a:prstGeom prst="rect">
            <a:avLst/>
          </a:prstGeom>
          <a:noFill/>
          <a:ln>
            <a:noFill/>
          </a:ln>
        </p:spPr>
        <p:txBody>
          <a:bodyPr vert="horz" wrap="square" lIns="96602" tIns="48301" rIns="96602" bIns="48301" anchor="b" anchorCtr="0" compatLnSpc="1"/>
          <a:lstStyle/>
          <a:p>
            <a:pPr algn="r" defTabSz="966013">
              <a:defRPr sz="1800" b="0" i="0" u="none" strike="noStrike" kern="0" cap="none" spc="0" baseline="0">
                <a:solidFill>
                  <a:srgbClr val="000000"/>
                </a:solidFill>
                <a:uFillTx/>
              </a:defRPr>
            </a:pPr>
            <a:fld id="{8118569F-6CF7-43B5-872F-C80978750B6F}" type="slidenum">
              <a:pPr algn="r" defTabSz="966013">
                <a:defRPr sz="1800" b="0" i="0" u="none" strike="noStrike" kern="0" cap="none" spc="0" baseline="0">
                  <a:solidFill>
                    <a:srgbClr val="000000"/>
                  </a:solidFill>
                  <a:uFillTx/>
                </a:defRPr>
              </a:pPr>
              <a:t>‹N°›</a:t>
            </a:fld>
            <a:endParaRPr lang="fr-FR" sz="1300">
              <a:solidFill>
                <a:srgbClr val="000000"/>
              </a:solidFill>
              <a:latin typeface="Calibri"/>
            </a:endParaRPr>
          </a:p>
        </p:txBody>
      </p:sp>
    </p:spTree>
    <p:extLst>
      <p:ext uri="{BB962C8B-B14F-4D97-AF65-F5344CB8AC3E}">
        <p14:creationId xmlns:p14="http://schemas.microsoft.com/office/powerpoint/2010/main" val="2607545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ce réservé de l'en-tête 1"/>
          <p:cNvSpPr txBox="1">
            <a:spLocks noGrp="1"/>
          </p:cNvSpPr>
          <p:nvPr>
            <p:ph type="hdr" sz="quarter"/>
          </p:nvPr>
        </p:nvSpPr>
        <p:spPr>
          <a:xfrm>
            <a:off x="1" y="0"/>
            <a:ext cx="2984870" cy="500936"/>
          </a:xfrm>
          <a:prstGeom prst="rect">
            <a:avLst/>
          </a:prstGeom>
          <a:noFill/>
          <a:ln>
            <a:noFill/>
          </a:ln>
        </p:spPr>
        <p:txBody>
          <a:bodyPr vert="horz" wrap="square" lIns="96602" tIns="48301" rIns="96602" bIns="48301" anchor="t" anchorCtr="0" compatLnSpc="1"/>
          <a:lstStyle>
            <a:lvl1pPr marL="0" marR="0" lvl="0" indent="0" algn="l" defTabSz="966013" rtl="0" fontAlgn="auto" hangingPunct="1">
              <a:lnSpc>
                <a:spcPct val="100000"/>
              </a:lnSpc>
              <a:spcBef>
                <a:spcPts val="0"/>
              </a:spcBef>
              <a:spcAft>
                <a:spcPts val="0"/>
              </a:spcAft>
              <a:buNone/>
              <a:tabLst/>
              <a:defRPr lang="fr-FR" sz="1300" b="0" i="0" u="none" strike="noStrike" kern="1200" cap="none" spc="0" baseline="0">
                <a:solidFill>
                  <a:srgbClr val="000000"/>
                </a:solidFill>
                <a:uFillTx/>
                <a:latin typeface="Calibri"/>
              </a:defRPr>
            </a:lvl1pPr>
          </a:lstStyle>
          <a:p>
            <a:pPr lvl="0"/>
            <a:endParaRPr lang="fr-FR"/>
          </a:p>
        </p:txBody>
      </p:sp>
      <p:sp>
        <p:nvSpPr>
          <p:cNvPr id="3" name="Espace réservé de la date 2"/>
          <p:cNvSpPr txBox="1">
            <a:spLocks noGrp="1"/>
          </p:cNvSpPr>
          <p:nvPr>
            <p:ph type="dt" idx="1"/>
          </p:nvPr>
        </p:nvSpPr>
        <p:spPr>
          <a:xfrm>
            <a:off x="3901694" y="0"/>
            <a:ext cx="2984870" cy="500936"/>
          </a:xfrm>
          <a:prstGeom prst="rect">
            <a:avLst/>
          </a:prstGeom>
          <a:noFill/>
          <a:ln>
            <a:noFill/>
          </a:ln>
        </p:spPr>
        <p:txBody>
          <a:bodyPr vert="horz" wrap="square" lIns="96602" tIns="48301" rIns="96602" bIns="48301" anchor="t" anchorCtr="0" compatLnSpc="1"/>
          <a:lstStyle>
            <a:lvl1pPr marL="0" marR="0" lvl="0" indent="0" algn="r" defTabSz="966013" rtl="0" fontAlgn="auto" hangingPunct="1">
              <a:lnSpc>
                <a:spcPct val="100000"/>
              </a:lnSpc>
              <a:spcBef>
                <a:spcPts val="0"/>
              </a:spcBef>
              <a:spcAft>
                <a:spcPts val="0"/>
              </a:spcAft>
              <a:buNone/>
              <a:tabLst/>
              <a:defRPr lang="fr-FR" sz="1300" b="0" i="0" u="none" strike="noStrike" kern="1200" cap="none" spc="0" baseline="0">
                <a:solidFill>
                  <a:srgbClr val="000000"/>
                </a:solidFill>
                <a:uFillTx/>
                <a:latin typeface="Calibri"/>
              </a:defRPr>
            </a:lvl1pPr>
          </a:lstStyle>
          <a:p>
            <a:pPr lvl="0"/>
            <a:fld id="{DFD9059F-057B-4DF2-8300-2808C2C98CF1}" type="datetime1">
              <a:rPr lang="fr-FR"/>
              <a:pPr lvl="0"/>
              <a:t>01/12/2017</a:t>
            </a:fld>
            <a:endParaRPr lang="fr-FR"/>
          </a:p>
        </p:txBody>
      </p:sp>
      <p:sp>
        <p:nvSpPr>
          <p:cNvPr id="4" name="Espace réservé de l'image des diapositives 3"/>
          <p:cNvSpPr>
            <a:spLocks noGrp="1" noRot="1" noChangeAspect="1"/>
          </p:cNvSpPr>
          <p:nvPr>
            <p:ph type="sldImg" idx="2"/>
          </p:nvPr>
        </p:nvSpPr>
        <p:spPr>
          <a:xfrm>
            <a:off x="941388" y="752475"/>
            <a:ext cx="5005387" cy="3756025"/>
          </a:xfrm>
          <a:prstGeom prst="rect">
            <a:avLst/>
          </a:prstGeom>
          <a:noFill/>
          <a:ln w="12701">
            <a:solidFill>
              <a:srgbClr val="000000"/>
            </a:solidFill>
            <a:prstDash val="solid"/>
          </a:ln>
        </p:spPr>
      </p:sp>
      <p:sp>
        <p:nvSpPr>
          <p:cNvPr id="5" name="Espace réservé des commentaires 4"/>
          <p:cNvSpPr txBox="1">
            <a:spLocks noGrp="1"/>
          </p:cNvSpPr>
          <p:nvPr>
            <p:ph type="body" sz="quarter" idx="3"/>
          </p:nvPr>
        </p:nvSpPr>
        <p:spPr>
          <a:xfrm>
            <a:off x="688817" y="4758889"/>
            <a:ext cx="5510530" cy="4508421"/>
          </a:xfrm>
          <a:prstGeom prst="rect">
            <a:avLst/>
          </a:prstGeom>
          <a:noFill/>
          <a:ln>
            <a:noFill/>
          </a:ln>
        </p:spPr>
        <p:txBody>
          <a:bodyPr vert="horz" wrap="square" lIns="96602" tIns="48301" rIns="96602" bIns="48301" anchor="t" anchorCtr="0" compatLnSpc="1"/>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txBox="1">
            <a:spLocks noGrp="1"/>
          </p:cNvSpPr>
          <p:nvPr>
            <p:ph type="ftr" sz="quarter" idx="4"/>
          </p:nvPr>
        </p:nvSpPr>
        <p:spPr>
          <a:xfrm>
            <a:off x="1" y="9516033"/>
            <a:ext cx="2984870" cy="500936"/>
          </a:xfrm>
          <a:prstGeom prst="rect">
            <a:avLst/>
          </a:prstGeom>
          <a:noFill/>
          <a:ln>
            <a:noFill/>
          </a:ln>
        </p:spPr>
        <p:txBody>
          <a:bodyPr vert="horz" wrap="square" lIns="96602" tIns="48301" rIns="96602" bIns="48301" anchor="b" anchorCtr="0" compatLnSpc="1"/>
          <a:lstStyle>
            <a:lvl1pPr marL="0" marR="0" lvl="0" indent="0" algn="l" defTabSz="966013" rtl="0" fontAlgn="auto" hangingPunct="1">
              <a:lnSpc>
                <a:spcPct val="100000"/>
              </a:lnSpc>
              <a:spcBef>
                <a:spcPts val="0"/>
              </a:spcBef>
              <a:spcAft>
                <a:spcPts val="0"/>
              </a:spcAft>
              <a:buNone/>
              <a:tabLst/>
              <a:defRPr lang="fr-FR" sz="1300" b="0" i="0" u="none" strike="noStrike" kern="1200" cap="none" spc="0" baseline="0">
                <a:solidFill>
                  <a:srgbClr val="000000"/>
                </a:solidFill>
                <a:uFillTx/>
                <a:latin typeface="Calibri"/>
              </a:defRPr>
            </a:lvl1pPr>
          </a:lstStyle>
          <a:p>
            <a:pPr lvl="0"/>
            <a:r>
              <a:rPr lang="fr-FR"/>
              <a:t>Centre Régional Auvergnat de l'Information Géographique - Groupement d'Intérêt Public</a:t>
            </a:r>
          </a:p>
        </p:txBody>
      </p:sp>
      <p:sp>
        <p:nvSpPr>
          <p:cNvPr id="7" name="Espace réservé du numéro de diapositive 6"/>
          <p:cNvSpPr txBox="1">
            <a:spLocks noGrp="1"/>
          </p:cNvSpPr>
          <p:nvPr>
            <p:ph type="sldNum" sz="quarter" idx="5"/>
          </p:nvPr>
        </p:nvSpPr>
        <p:spPr>
          <a:xfrm>
            <a:off x="3901694" y="9516033"/>
            <a:ext cx="2984870" cy="500936"/>
          </a:xfrm>
          <a:prstGeom prst="rect">
            <a:avLst/>
          </a:prstGeom>
          <a:noFill/>
          <a:ln>
            <a:noFill/>
          </a:ln>
        </p:spPr>
        <p:txBody>
          <a:bodyPr vert="horz" wrap="square" lIns="96602" tIns="48301" rIns="96602" bIns="48301" anchor="b" anchorCtr="0" compatLnSpc="1"/>
          <a:lstStyle>
            <a:lvl1pPr marL="0" marR="0" lvl="0" indent="0" algn="r" defTabSz="966013" rtl="0" fontAlgn="auto" hangingPunct="1">
              <a:lnSpc>
                <a:spcPct val="100000"/>
              </a:lnSpc>
              <a:spcBef>
                <a:spcPts val="0"/>
              </a:spcBef>
              <a:spcAft>
                <a:spcPts val="0"/>
              </a:spcAft>
              <a:buNone/>
              <a:tabLst/>
              <a:defRPr lang="fr-FR" sz="1300" b="0" i="0" u="none" strike="noStrike" kern="1200" cap="none" spc="0" baseline="0">
                <a:solidFill>
                  <a:srgbClr val="000000"/>
                </a:solidFill>
                <a:uFillTx/>
                <a:latin typeface="Calibri"/>
              </a:defRPr>
            </a:lvl1pPr>
          </a:lstStyle>
          <a:p>
            <a:pPr lvl="0"/>
            <a:fld id="{B76629D0-E7DD-45FE-9059-6A737A648860}" type="slidenum">
              <a:t>‹N°›</a:t>
            </a:fld>
            <a:endParaRPr lang="fr-FR"/>
          </a:p>
        </p:txBody>
      </p:sp>
    </p:spTree>
    <p:extLst>
      <p:ext uri="{BB962C8B-B14F-4D97-AF65-F5344CB8AC3E}">
        <p14:creationId xmlns:p14="http://schemas.microsoft.com/office/powerpoint/2010/main" val="2988659856"/>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8</a:t>
            </a:fld>
            <a:endParaRPr lang="fr-FR"/>
          </a:p>
        </p:txBody>
      </p:sp>
    </p:spTree>
    <p:extLst>
      <p:ext uri="{BB962C8B-B14F-4D97-AF65-F5344CB8AC3E}">
        <p14:creationId xmlns:p14="http://schemas.microsoft.com/office/powerpoint/2010/main" val="911633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17</a:t>
            </a:fld>
            <a:endParaRPr lang="fr-FR"/>
          </a:p>
        </p:txBody>
      </p:sp>
    </p:spTree>
    <p:extLst>
      <p:ext uri="{BB962C8B-B14F-4D97-AF65-F5344CB8AC3E}">
        <p14:creationId xmlns:p14="http://schemas.microsoft.com/office/powerpoint/2010/main" val="3908666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18</a:t>
            </a:fld>
            <a:endParaRPr lang="fr-FR"/>
          </a:p>
        </p:txBody>
      </p:sp>
    </p:spTree>
    <p:extLst>
      <p:ext uri="{BB962C8B-B14F-4D97-AF65-F5344CB8AC3E}">
        <p14:creationId xmlns:p14="http://schemas.microsoft.com/office/powerpoint/2010/main" val="851052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19</a:t>
            </a:fld>
            <a:endParaRPr lang="fr-FR"/>
          </a:p>
        </p:txBody>
      </p:sp>
    </p:spTree>
    <p:extLst>
      <p:ext uri="{BB962C8B-B14F-4D97-AF65-F5344CB8AC3E}">
        <p14:creationId xmlns:p14="http://schemas.microsoft.com/office/powerpoint/2010/main" val="1027981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20</a:t>
            </a:fld>
            <a:endParaRPr lang="fr-FR"/>
          </a:p>
        </p:txBody>
      </p:sp>
    </p:spTree>
    <p:extLst>
      <p:ext uri="{BB962C8B-B14F-4D97-AF65-F5344CB8AC3E}">
        <p14:creationId xmlns:p14="http://schemas.microsoft.com/office/powerpoint/2010/main" val="3540343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21</a:t>
            </a:fld>
            <a:endParaRPr lang="fr-FR"/>
          </a:p>
        </p:txBody>
      </p:sp>
    </p:spTree>
    <p:extLst>
      <p:ext uri="{BB962C8B-B14F-4D97-AF65-F5344CB8AC3E}">
        <p14:creationId xmlns:p14="http://schemas.microsoft.com/office/powerpoint/2010/main" val="2781755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22</a:t>
            </a:fld>
            <a:endParaRPr lang="fr-FR"/>
          </a:p>
        </p:txBody>
      </p:sp>
    </p:spTree>
    <p:extLst>
      <p:ext uri="{BB962C8B-B14F-4D97-AF65-F5344CB8AC3E}">
        <p14:creationId xmlns:p14="http://schemas.microsoft.com/office/powerpoint/2010/main" val="27487703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24</a:t>
            </a:fld>
            <a:endParaRPr lang="fr-FR"/>
          </a:p>
        </p:txBody>
      </p:sp>
    </p:spTree>
    <p:extLst>
      <p:ext uri="{BB962C8B-B14F-4D97-AF65-F5344CB8AC3E}">
        <p14:creationId xmlns:p14="http://schemas.microsoft.com/office/powerpoint/2010/main" val="2077285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25</a:t>
            </a:fld>
            <a:endParaRPr lang="fr-FR"/>
          </a:p>
        </p:txBody>
      </p:sp>
    </p:spTree>
    <p:extLst>
      <p:ext uri="{BB962C8B-B14F-4D97-AF65-F5344CB8AC3E}">
        <p14:creationId xmlns:p14="http://schemas.microsoft.com/office/powerpoint/2010/main" val="681135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26</a:t>
            </a:fld>
            <a:endParaRPr lang="fr-FR"/>
          </a:p>
        </p:txBody>
      </p:sp>
    </p:spTree>
    <p:extLst>
      <p:ext uri="{BB962C8B-B14F-4D97-AF65-F5344CB8AC3E}">
        <p14:creationId xmlns:p14="http://schemas.microsoft.com/office/powerpoint/2010/main" val="2652826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27</a:t>
            </a:fld>
            <a:endParaRPr lang="fr-FR"/>
          </a:p>
        </p:txBody>
      </p:sp>
    </p:spTree>
    <p:extLst>
      <p:ext uri="{BB962C8B-B14F-4D97-AF65-F5344CB8AC3E}">
        <p14:creationId xmlns:p14="http://schemas.microsoft.com/office/powerpoint/2010/main" val="458366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9</a:t>
            </a:fld>
            <a:endParaRPr lang="fr-FR"/>
          </a:p>
        </p:txBody>
      </p:sp>
    </p:spTree>
    <p:extLst>
      <p:ext uri="{BB962C8B-B14F-4D97-AF65-F5344CB8AC3E}">
        <p14:creationId xmlns:p14="http://schemas.microsoft.com/office/powerpoint/2010/main" val="4217273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10</a:t>
            </a:fld>
            <a:endParaRPr lang="fr-FR"/>
          </a:p>
        </p:txBody>
      </p:sp>
    </p:spTree>
    <p:extLst>
      <p:ext uri="{BB962C8B-B14F-4D97-AF65-F5344CB8AC3E}">
        <p14:creationId xmlns:p14="http://schemas.microsoft.com/office/powerpoint/2010/main" val="995045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11</a:t>
            </a:fld>
            <a:endParaRPr lang="fr-FR"/>
          </a:p>
        </p:txBody>
      </p:sp>
    </p:spTree>
    <p:extLst>
      <p:ext uri="{BB962C8B-B14F-4D97-AF65-F5344CB8AC3E}">
        <p14:creationId xmlns:p14="http://schemas.microsoft.com/office/powerpoint/2010/main" val="2353139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12</a:t>
            </a:fld>
            <a:endParaRPr lang="fr-FR"/>
          </a:p>
        </p:txBody>
      </p:sp>
    </p:spTree>
    <p:extLst>
      <p:ext uri="{BB962C8B-B14F-4D97-AF65-F5344CB8AC3E}">
        <p14:creationId xmlns:p14="http://schemas.microsoft.com/office/powerpoint/2010/main" val="3446520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13</a:t>
            </a:fld>
            <a:endParaRPr lang="fr-FR"/>
          </a:p>
        </p:txBody>
      </p:sp>
    </p:spTree>
    <p:extLst>
      <p:ext uri="{BB962C8B-B14F-4D97-AF65-F5344CB8AC3E}">
        <p14:creationId xmlns:p14="http://schemas.microsoft.com/office/powerpoint/2010/main" val="552709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14</a:t>
            </a:fld>
            <a:endParaRPr lang="fr-FR"/>
          </a:p>
        </p:txBody>
      </p:sp>
    </p:spTree>
    <p:extLst>
      <p:ext uri="{BB962C8B-B14F-4D97-AF65-F5344CB8AC3E}">
        <p14:creationId xmlns:p14="http://schemas.microsoft.com/office/powerpoint/2010/main" val="392292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15</a:t>
            </a:fld>
            <a:endParaRPr lang="fr-FR"/>
          </a:p>
        </p:txBody>
      </p:sp>
    </p:spTree>
    <p:extLst>
      <p:ext uri="{BB962C8B-B14F-4D97-AF65-F5344CB8AC3E}">
        <p14:creationId xmlns:p14="http://schemas.microsoft.com/office/powerpoint/2010/main" val="680773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lvl="0"/>
            <a:fld id="{B76629D0-E7DD-45FE-9059-6A737A648860}" type="slidenum">
              <a:rPr lang="fr-FR" smtClean="0"/>
              <a:t>16</a:t>
            </a:fld>
            <a:endParaRPr lang="fr-FR"/>
          </a:p>
        </p:txBody>
      </p:sp>
    </p:spTree>
    <p:extLst>
      <p:ext uri="{BB962C8B-B14F-4D97-AF65-F5344CB8AC3E}">
        <p14:creationId xmlns:p14="http://schemas.microsoft.com/office/powerpoint/2010/main" val="3615096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5" name="Espace réservé du pied de page 4"/>
          <p:cNvSpPr>
            <a:spLocks noGrp="1"/>
          </p:cNvSpPr>
          <p:nvPr>
            <p:ph type="ftr" sz="quarter" idx="11"/>
          </p:nvPr>
        </p:nvSpPr>
        <p:spPr>
          <a:xfrm>
            <a:off x="3028950" y="6356350"/>
            <a:ext cx="30861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16069781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5"/>
            <a:ext cx="7886700" cy="1325563"/>
          </a:xfrm>
          <a:prstGeom prst="rect">
            <a:avLst/>
          </a:prstGeom>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a:xfrm>
            <a:off x="628650" y="1825625"/>
            <a:ext cx="7886700" cy="4351338"/>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5" name="Espace réservé du pied de page 4"/>
          <p:cNvSpPr>
            <a:spLocks noGrp="1"/>
          </p:cNvSpPr>
          <p:nvPr>
            <p:ph type="ftr" sz="quarter" idx="11"/>
          </p:nvPr>
        </p:nvSpPr>
        <p:spPr>
          <a:xfrm>
            <a:off x="3028950" y="6356350"/>
            <a:ext cx="30861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289852753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365125"/>
            <a:ext cx="1971675" cy="5811838"/>
          </a:xfrm>
          <a:prstGeom prst="rect">
            <a:avLst/>
          </a:prstGeo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28650" y="365125"/>
            <a:ext cx="5762625" cy="5811838"/>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5" name="Espace réservé du pied de page 4"/>
          <p:cNvSpPr>
            <a:spLocks noGrp="1"/>
          </p:cNvSpPr>
          <p:nvPr>
            <p:ph type="ftr" sz="quarter" idx="11"/>
          </p:nvPr>
        </p:nvSpPr>
        <p:spPr>
          <a:xfrm>
            <a:off x="3028950" y="6356350"/>
            <a:ext cx="30861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pic>
        <p:nvPicPr>
          <p:cNvPr id="7" name="Ima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7" y="-297"/>
            <a:ext cx="9144793" cy="6858594"/>
          </a:xfrm>
          <a:prstGeom prst="rect">
            <a:avLst/>
          </a:prstGeom>
        </p:spPr>
      </p:pic>
    </p:spTree>
    <p:extLst>
      <p:ext uri="{BB962C8B-B14F-4D97-AF65-F5344CB8AC3E}">
        <p14:creationId xmlns:p14="http://schemas.microsoft.com/office/powerpoint/2010/main" val="40916444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5"/>
            <a:ext cx="7886700" cy="1325563"/>
          </a:xfrm>
          <a:prstGeom prst="rect">
            <a:avLst/>
          </a:prstGeom>
        </p:spPr>
        <p:txBody>
          <a:bodyPr/>
          <a:lstStyle/>
          <a:p>
            <a:r>
              <a:rPr lang="fr-FR" smtClean="0"/>
              <a:t>Modifiez le style du titre</a:t>
            </a:r>
            <a:endParaRPr lang="fr-FR"/>
          </a:p>
        </p:txBody>
      </p:sp>
      <p:sp>
        <p:nvSpPr>
          <p:cNvPr id="3" name="Espace réservé du contenu 2"/>
          <p:cNvSpPr>
            <a:spLocks noGrp="1"/>
          </p:cNvSpPr>
          <p:nvPr>
            <p:ph idx="1"/>
          </p:nvPr>
        </p:nvSpPr>
        <p:spPr>
          <a:xfrm>
            <a:off x="628650" y="1825625"/>
            <a:ext cx="7886700" cy="4351338"/>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5" name="Espace réservé du pied de page 4"/>
          <p:cNvSpPr>
            <a:spLocks noGrp="1"/>
          </p:cNvSpPr>
          <p:nvPr>
            <p:ph type="ftr" sz="quarter" idx="11"/>
          </p:nvPr>
        </p:nvSpPr>
        <p:spPr>
          <a:xfrm>
            <a:off x="3028950" y="6356350"/>
            <a:ext cx="30861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71376878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8"/>
            <a:ext cx="7886700" cy="2852737"/>
          </a:xfrm>
          <a:prstGeom prst="rect">
            <a:avLst/>
          </a:prstGeo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5" name="Espace réservé du pied de page 4"/>
          <p:cNvSpPr>
            <a:spLocks noGrp="1"/>
          </p:cNvSpPr>
          <p:nvPr>
            <p:ph type="ftr" sz="quarter" idx="11"/>
          </p:nvPr>
        </p:nvSpPr>
        <p:spPr>
          <a:xfrm>
            <a:off x="3028950" y="6356350"/>
            <a:ext cx="30861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38110495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5"/>
            <a:ext cx="7886700" cy="1325563"/>
          </a:xfrm>
          <a:prstGeom prst="rect">
            <a:avLst/>
          </a:prstGeom>
        </p:spPr>
        <p:txBody>
          <a:bodyPr/>
          <a:lstStyle/>
          <a:p>
            <a:r>
              <a:rPr lang="fr-FR" smtClean="0"/>
              <a:t>Modifiez le style du titre</a:t>
            </a:r>
            <a:endParaRPr lang="fr-FR"/>
          </a:p>
        </p:txBody>
      </p:sp>
      <p:sp>
        <p:nvSpPr>
          <p:cNvPr id="3" name="Espace réservé du contenu 2"/>
          <p:cNvSpPr>
            <a:spLocks noGrp="1"/>
          </p:cNvSpPr>
          <p:nvPr>
            <p:ph sz="half" idx="1"/>
          </p:nvPr>
        </p:nvSpPr>
        <p:spPr>
          <a:xfrm>
            <a:off x="628650" y="1825625"/>
            <a:ext cx="3867150" cy="4351338"/>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825625"/>
            <a:ext cx="3867150" cy="4351338"/>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6" name="Espace réservé du pied de page 5"/>
          <p:cNvSpPr>
            <a:spLocks noGrp="1"/>
          </p:cNvSpPr>
          <p:nvPr>
            <p:ph type="ftr" sz="quarter" idx="11"/>
          </p:nvPr>
        </p:nvSpPr>
        <p:spPr>
          <a:xfrm>
            <a:off x="3028950" y="6356350"/>
            <a:ext cx="30861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40175744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365125"/>
            <a:ext cx="7886700" cy="1325563"/>
          </a:xfrm>
          <a:prstGeom prst="rect">
            <a:avLst/>
          </a:prstGeo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30238" y="2505075"/>
            <a:ext cx="3868737" cy="3684588"/>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29150" y="2505075"/>
            <a:ext cx="3887788" cy="3684588"/>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8" name="Espace réservé du pied de page 7"/>
          <p:cNvSpPr>
            <a:spLocks noGrp="1"/>
          </p:cNvSpPr>
          <p:nvPr>
            <p:ph type="ftr" sz="quarter" idx="11"/>
          </p:nvPr>
        </p:nvSpPr>
        <p:spPr>
          <a:xfrm>
            <a:off x="3028950" y="6356350"/>
            <a:ext cx="3086100" cy="365125"/>
          </a:xfrm>
          <a:prstGeom prst="rect">
            <a:avLst/>
          </a:prstGeom>
        </p:spPr>
        <p:txBody>
          <a:bodyPr/>
          <a:lstStyle/>
          <a:p>
            <a:endParaRPr lang="fr-FR"/>
          </a:p>
        </p:txBody>
      </p:sp>
      <p:sp>
        <p:nvSpPr>
          <p:cNvPr id="9" name="Espace réservé du numéro de diapositive 8"/>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297008850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5"/>
            <a:ext cx="7886700" cy="1325563"/>
          </a:xfrm>
          <a:prstGeom prst="rect">
            <a:avLst/>
          </a:prstGeom>
        </p:spPr>
        <p:txBody>
          <a:bodyPr/>
          <a:lstStyle/>
          <a:p>
            <a:r>
              <a:rPr lang="fr-FR" smtClean="0"/>
              <a:t>Modifiez le style du titre</a:t>
            </a:r>
            <a:endParaRPr lang="fr-FR"/>
          </a:p>
        </p:txBody>
      </p:sp>
      <p:sp>
        <p:nvSpPr>
          <p:cNvPr id="3" name="Espace réservé de la date 2"/>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4" name="Espace réservé du pied de page 3"/>
          <p:cNvSpPr>
            <a:spLocks noGrp="1"/>
          </p:cNvSpPr>
          <p:nvPr>
            <p:ph type="ftr" sz="quarter" idx="11"/>
          </p:nvPr>
        </p:nvSpPr>
        <p:spPr>
          <a:xfrm>
            <a:off x="3028950" y="6356350"/>
            <a:ext cx="3086100" cy="365125"/>
          </a:xfrm>
          <a:prstGeom prst="rect">
            <a:avLst/>
          </a:prstGeom>
        </p:spPr>
        <p:txBody>
          <a:bodyPr/>
          <a:lstStyle/>
          <a:p>
            <a:endParaRPr lang="fr-FR"/>
          </a:p>
        </p:txBody>
      </p:sp>
      <p:sp>
        <p:nvSpPr>
          <p:cNvPr id="5" name="Espace réservé du numéro de diapositive 4"/>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3135211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3" name="Espace réservé du pied de page 2"/>
          <p:cNvSpPr>
            <a:spLocks noGrp="1"/>
          </p:cNvSpPr>
          <p:nvPr>
            <p:ph type="ftr" sz="quarter" idx="11"/>
          </p:nvPr>
        </p:nvSpPr>
        <p:spPr>
          <a:xfrm>
            <a:off x="3028950" y="6356350"/>
            <a:ext cx="3086100" cy="365125"/>
          </a:xfrm>
          <a:prstGeom prst="rect">
            <a:avLst/>
          </a:prstGeom>
        </p:spPr>
        <p:txBody>
          <a:bodyPr/>
          <a:lstStyle/>
          <a:p>
            <a:endParaRPr lang="fr-FR"/>
          </a:p>
        </p:txBody>
      </p:sp>
      <p:sp>
        <p:nvSpPr>
          <p:cNvPr id="4" name="Espace réservé du numéro de diapositive 3"/>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27615306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a:prstGeom prst="rect">
            <a:avLst/>
          </a:prstGeo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6" name="Espace réservé du pied de page 5"/>
          <p:cNvSpPr>
            <a:spLocks noGrp="1"/>
          </p:cNvSpPr>
          <p:nvPr>
            <p:ph type="ftr" sz="quarter" idx="11"/>
          </p:nvPr>
        </p:nvSpPr>
        <p:spPr>
          <a:xfrm>
            <a:off x="3028950" y="6356350"/>
            <a:ext cx="30861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2515817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a:prstGeom prst="rect">
            <a:avLst/>
          </a:prstGeo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6" name="Espace réservé du pied de page 5"/>
          <p:cNvSpPr>
            <a:spLocks noGrp="1"/>
          </p:cNvSpPr>
          <p:nvPr>
            <p:ph type="ftr" sz="quarter" idx="11"/>
          </p:nvPr>
        </p:nvSpPr>
        <p:spPr>
          <a:xfrm>
            <a:off x="3028950" y="6356350"/>
            <a:ext cx="30861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457950" y="6356350"/>
            <a:ext cx="2057400" cy="365125"/>
          </a:xfrm>
          <a:prstGeom prst="rect">
            <a:avLst/>
          </a:prstGeom>
        </p:spPr>
        <p:txBody>
          <a:bodyPr/>
          <a:lstStyle/>
          <a:p>
            <a:fld id="{853CC490-D99E-4FAC-A3C8-D992A452C34C}" type="slidenum">
              <a:rPr lang="fr-FR" smtClean="0"/>
              <a:t>‹N°›</a:t>
            </a:fld>
            <a:endParaRPr lang="fr-FR"/>
          </a:p>
        </p:txBody>
      </p:sp>
    </p:spTree>
    <p:extLst>
      <p:ext uri="{BB962C8B-B14F-4D97-AF65-F5344CB8AC3E}">
        <p14:creationId xmlns:p14="http://schemas.microsoft.com/office/powerpoint/2010/main" val="1704547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itre vertical 1"/>
          <p:cNvSpPr txBox="1">
            <a:spLocks/>
          </p:cNvSpPr>
          <p:nvPr userDrawn="1"/>
        </p:nvSpPr>
        <p:spPr>
          <a:xfrm>
            <a:off x="6543675" y="365125"/>
            <a:ext cx="1971675" cy="5811838"/>
          </a:xfrm>
          <a:prstGeom prst="rect">
            <a:avLst/>
          </a:prstGeom>
        </p:spPr>
        <p:txBody>
          <a:bodyPr vert="eaVe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mtClean="0"/>
              <a:t>Modifiez le style du titre</a:t>
            </a:r>
          </a:p>
        </p:txBody>
      </p:sp>
      <p:sp>
        <p:nvSpPr>
          <p:cNvPr id="9" name="Espace réservé du texte vertical 2"/>
          <p:cNvSpPr txBox="1">
            <a:spLocks/>
          </p:cNvSpPr>
          <p:nvPr userDrawn="1"/>
        </p:nvSpPr>
        <p:spPr>
          <a:xfrm>
            <a:off x="628650" y="365125"/>
            <a:ext cx="5762625" cy="5811838"/>
          </a:xfrm>
          <a:prstGeom prst="rect">
            <a:avLst/>
          </a:prstGeom>
        </p:spPr>
        <p:txBody>
          <a:bodyPr vert="eaVe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 name="Espace réservé de la date 3"/>
          <p:cNvSpPr>
            <a:spLocks noGrp="1"/>
          </p:cNvSpPr>
          <p:nvPr>
            <p:ph type="dt" sz="half" idx="2"/>
          </p:nvPr>
        </p:nvSpPr>
        <p:spPr>
          <a:xfrm>
            <a:off x="628650" y="6356350"/>
            <a:ext cx="2057400" cy="365125"/>
          </a:xfrm>
          <a:prstGeom prst="rect">
            <a:avLst/>
          </a:prstGeom>
        </p:spPr>
        <p:txBody>
          <a:bodyPr/>
          <a:lstStyle/>
          <a:p>
            <a:fld id="{5384C52E-95B8-4C0E-A61C-E93F228A4CD7}" type="datetimeFigureOut">
              <a:rPr lang="fr-FR" smtClean="0"/>
              <a:t>01/12/2017</a:t>
            </a:fld>
            <a:endParaRPr lang="fr-FR"/>
          </a:p>
        </p:txBody>
      </p:sp>
      <p:sp>
        <p:nvSpPr>
          <p:cNvPr id="11" name="Espace réservé du pied de page 4"/>
          <p:cNvSpPr>
            <a:spLocks noGrp="1"/>
          </p:cNvSpPr>
          <p:nvPr>
            <p:ph type="ftr" sz="quarter" idx="3"/>
          </p:nvPr>
        </p:nvSpPr>
        <p:spPr>
          <a:xfrm>
            <a:off x="3028950" y="6356350"/>
            <a:ext cx="3086100" cy="365125"/>
          </a:xfrm>
          <a:prstGeom prst="rect">
            <a:avLst/>
          </a:prstGeom>
        </p:spPr>
        <p:txBody>
          <a:bodyPr/>
          <a:lstStyle/>
          <a:p>
            <a:endParaRPr lang="fr-FR"/>
          </a:p>
        </p:txBody>
      </p:sp>
      <p:sp>
        <p:nvSpPr>
          <p:cNvPr id="12" name="Espace réservé du numéro de diapositive 5"/>
          <p:cNvSpPr>
            <a:spLocks noGrp="1"/>
          </p:cNvSpPr>
          <p:nvPr>
            <p:ph type="sldNum" sz="quarter" idx="4"/>
          </p:nvPr>
        </p:nvSpPr>
        <p:spPr>
          <a:xfrm>
            <a:off x="6457950" y="6356350"/>
            <a:ext cx="2057400" cy="365125"/>
          </a:xfrm>
          <a:prstGeom prst="rect">
            <a:avLst/>
          </a:prstGeom>
        </p:spPr>
        <p:txBody>
          <a:bodyPr/>
          <a:lstStyle/>
          <a:p>
            <a:fld id="{853CC490-D99E-4FAC-A3C8-D992A452C34C}" type="slidenum">
              <a:rPr lang="fr-FR" smtClean="0"/>
              <a:t>‹N°›</a:t>
            </a:fld>
            <a:endParaRPr lang="fr-FR"/>
          </a:p>
        </p:txBody>
      </p:sp>
      <p:pic>
        <p:nvPicPr>
          <p:cNvPr id="13" name="Image 12"/>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397" y="-297"/>
            <a:ext cx="9144793" cy="6858594"/>
          </a:xfrm>
          <a:prstGeom prst="rect">
            <a:avLst/>
          </a:prstGeom>
        </p:spPr>
      </p:pic>
    </p:spTree>
    <p:extLst>
      <p:ext uri="{BB962C8B-B14F-4D97-AF65-F5344CB8AC3E}">
        <p14:creationId xmlns:p14="http://schemas.microsoft.com/office/powerpoint/2010/main" val="2245545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75656" y="1412964"/>
            <a:ext cx="7589247" cy="1470026"/>
          </a:xfrm>
          <a:effectLst/>
        </p:spPr>
        <p:txBody>
          <a:bodyPr/>
          <a:lstStyle/>
          <a:p>
            <a:pPr algn="r"/>
            <a:r>
              <a:rPr lang="fr-FR" sz="2800" dirty="0" smtClean="0">
                <a:solidFill>
                  <a:srgbClr val="1F497D"/>
                </a:solidFill>
                <a:latin typeface="Agency FB" pitchFamily="34"/>
                <a:ea typeface="+mn-ea"/>
                <a:cs typeface="+mn-cs"/>
              </a:rPr>
              <a:t>.</a:t>
            </a:r>
            <a:r>
              <a:rPr lang="fr-FR" sz="3600" dirty="0" smtClean="0">
                <a:solidFill>
                  <a:srgbClr val="1F497D"/>
                </a:solidFill>
                <a:latin typeface="Agency FB" pitchFamily="34"/>
                <a:ea typeface="+mn-ea"/>
                <a:cs typeface="+mn-cs"/>
              </a:rPr>
              <a:t/>
            </a:r>
            <a:br>
              <a:rPr lang="fr-FR" sz="3600" dirty="0" smtClean="0">
                <a:solidFill>
                  <a:srgbClr val="1F497D"/>
                </a:solidFill>
                <a:latin typeface="Agency FB" pitchFamily="34"/>
                <a:ea typeface="+mn-ea"/>
                <a:cs typeface="+mn-cs"/>
              </a:rPr>
            </a:br>
            <a:endParaRPr lang="fr-FR" sz="3600" dirty="0">
              <a:solidFill>
                <a:srgbClr val="1F497D"/>
              </a:solidFill>
              <a:latin typeface="Agency FB" pitchFamily="34"/>
              <a:ea typeface="+mn-ea"/>
              <a:cs typeface="+mn-cs"/>
            </a:endParaRPr>
          </a:p>
        </p:txBody>
      </p:sp>
      <p:sp>
        <p:nvSpPr>
          <p:cNvPr id="3" name="Sous-titre 2"/>
          <p:cNvSpPr>
            <a:spLocks noGrp="1"/>
          </p:cNvSpPr>
          <p:nvPr>
            <p:ph type="subTitle" idx="1"/>
          </p:nvPr>
        </p:nvSpPr>
        <p:spPr>
          <a:xfrm>
            <a:off x="420149" y="1384755"/>
            <a:ext cx="8374718" cy="825448"/>
          </a:xfrm>
        </p:spPr>
        <p:txBody>
          <a:bodyPr>
            <a:normAutofit/>
          </a:bodyPr>
          <a:lstStyle/>
          <a:p>
            <a:pPr marL="0" indent="0" algn="ctr">
              <a:spcBef>
                <a:spcPts val="0"/>
              </a:spcBef>
              <a:buNone/>
            </a:pPr>
            <a:r>
              <a:rPr lang="fr-FR" sz="2800" b="1" dirty="0" smtClean="0">
                <a:solidFill>
                  <a:schemeClr val="bg1">
                    <a:lumMod val="50000"/>
                  </a:schemeClr>
                </a:solidFill>
                <a:latin typeface="Agency FB" pitchFamily="34"/>
                <a:ea typeface="+mn-ea"/>
                <a:cs typeface="+mn-cs"/>
              </a:rPr>
              <a:t>Données altimétriques : LiDAR, RGE Alti, …</a:t>
            </a:r>
            <a:endParaRPr lang="fr-FR" sz="2800" dirty="0" smtClean="0">
              <a:solidFill>
                <a:schemeClr val="bg1">
                  <a:lumMod val="50000"/>
                </a:schemeClr>
              </a:solidFill>
              <a:latin typeface="Agency FB" pitchFamily="34"/>
              <a:ea typeface="+mn-ea"/>
              <a:cs typeface="+mn-cs"/>
            </a:endParaRPr>
          </a:p>
          <a:p>
            <a:pPr marL="0" indent="0" algn="ctr">
              <a:spcBef>
                <a:spcPts val="0"/>
              </a:spcBef>
              <a:buNone/>
            </a:pPr>
            <a:endParaRPr lang="fr-FR" sz="2800" dirty="0">
              <a:solidFill>
                <a:schemeClr val="bg1">
                  <a:lumMod val="50000"/>
                </a:schemeClr>
              </a:solidFill>
              <a:latin typeface="Agency FB" pitchFamily="34"/>
              <a:ea typeface="+mn-ea"/>
              <a:cs typeface="+mn-cs"/>
            </a:endParaRPr>
          </a:p>
          <a:p>
            <a:pPr marL="0" indent="0" algn="ctr">
              <a:spcBef>
                <a:spcPts val="0"/>
              </a:spcBef>
              <a:buNone/>
            </a:pPr>
            <a:endParaRPr lang="fr-FR" sz="2800" dirty="0" smtClean="0">
              <a:solidFill>
                <a:schemeClr val="bg1">
                  <a:lumMod val="50000"/>
                </a:schemeClr>
              </a:solidFill>
              <a:latin typeface="Agency FB" pitchFamily="34"/>
              <a:ea typeface="+mn-ea"/>
              <a:cs typeface="+mn-cs"/>
            </a:endParaRPr>
          </a:p>
        </p:txBody>
      </p:sp>
      <p:pic>
        <p:nvPicPr>
          <p:cNvPr id="4" name="Imag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933" y="0"/>
            <a:ext cx="9144000" cy="6858000"/>
          </a:xfrm>
          <a:prstGeom prst="rect">
            <a:avLst/>
          </a:prstGeom>
        </p:spPr>
      </p:pic>
      <p:sp>
        <p:nvSpPr>
          <p:cNvPr id="5" name="ZoneTexte 4"/>
          <p:cNvSpPr txBox="1"/>
          <p:nvPr/>
        </p:nvSpPr>
        <p:spPr>
          <a:xfrm>
            <a:off x="740032" y="2416239"/>
            <a:ext cx="6720109" cy="1446550"/>
          </a:xfrm>
          <a:prstGeom prst="rect">
            <a:avLst/>
          </a:prstGeom>
          <a:noFill/>
        </p:spPr>
        <p:txBody>
          <a:bodyPr wrap="none" rtlCol="0">
            <a:spAutoFit/>
          </a:bodyPr>
          <a:lstStyle/>
          <a:p>
            <a:r>
              <a:rPr lang="fr-FR" sz="4400" dirty="0" smtClean="0">
                <a:latin typeface="Advent Pro" panose="02000506040000020004" pitchFamily="2" charset="0"/>
              </a:rPr>
              <a:t>Assemblée générale du CRAIG</a:t>
            </a:r>
          </a:p>
          <a:p>
            <a:r>
              <a:rPr lang="fr-FR" sz="4400" dirty="0" smtClean="0">
                <a:latin typeface="Advent Pro" panose="02000506040000020004" pitchFamily="2" charset="0"/>
              </a:rPr>
              <a:t>4 décembre 2017</a:t>
            </a:r>
          </a:p>
        </p:txBody>
      </p:sp>
      <p:sp>
        <p:nvSpPr>
          <p:cNvPr id="6" name="ZoneTexte 5"/>
          <p:cNvSpPr txBox="1"/>
          <p:nvPr/>
        </p:nvSpPr>
        <p:spPr>
          <a:xfrm>
            <a:off x="7596336" y="6309320"/>
            <a:ext cx="1117301" cy="369332"/>
          </a:xfrm>
          <a:prstGeom prst="rect">
            <a:avLst/>
          </a:prstGeom>
          <a:noFill/>
        </p:spPr>
        <p:txBody>
          <a:bodyPr wrap="square" rtlCol="0">
            <a:spAutoFit/>
          </a:bodyPr>
          <a:lstStyle/>
          <a:p>
            <a:r>
              <a:rPr lang="fr-FR" dirty="0" smtClean="0">
                <a:solidFill>
                  <a:schemeClr val="bg1"/>
                </a:solidFill>
              </a:rPr>
              <a:t>@gipcraig</a:t>
            </a:r>
            <a:endParaRPr lang="fr-FR" dirty="0">
              <a:solidFill>
                <a:schemeClr val="bg1"/>
              </a:solidFill>
            </a:endParaRPr>
          </a:p>
        </p:txBody>
      </p:sp>
      <p:pic>
        <p:nvPicPr>
          <p:cNvPr id="7" name="Image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660297" y="6386862"/>
            <a:ext cx="247350" cy="238236"/>
          </a:xfrm>
          <a:prstGeom prst="rect">
            <a:avLst/>
          </a:prstGeom>
        </p:spPr>
      </p:pic>
      <p:pic>
        <p:nvPicPr>
          <p:cNvPr id="8" name="Imag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96931" y="6371535"/>
            <a:ext cx="244694" cy="244901"/>
          </a:xfrm>
          <a:prstGeom prst="rect">
            <a:avLst/>
          </a:prstGeom>
        </p:spPr>
      </p:pic>
      <p:pic>
        <p:nvPicPr>
          <p:cNvPr id="9" name="Imag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9512" y="286134"/>
            <a:ext cx="2736304" cy="995603"/>
          </a:xfrm>
          <a:prstGeom prst="rect">
            <a:avLst/>
          </a:prstGeom>
        </p:spPr>
      </p:pic>
    </p:spTree>
    <p:extLst>
      <p:ext uri="{BB962C8B-B14F-4D97-AF65-F5344CB8AC3E}">
        <p14:creationId xmlns:p14="http://schemas.microsoft.com/office/powerpoint/2010/main" val="2054555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4" name="Imag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2" name="Rectangle 2"/>
          <p:cNvSpPr>
            <a:spLocks noChangeArrowheads="1"/>
          </p:cNvSpPr>
          <p:nvPr/>
        </p:nvSpPr>
        <p:spPr bwMode="auto">
          <a:xfrm rot="5400000">
            <a:off x="1232719" y="50358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8" name="ZoneTexte 7"/>
          <p:cNvSpPr txBox="1"/>
          <p:nvPr/>
        </p:nvSpPr>
        <p:spPr>
          <a:xfrm>
            <a:off x="467544" y="156746"/>
            <a:ext cx="3243196" cy="523220"/>
          </a:xfrm>
          <a:prstGeom prst="rect">
            <a:avLst/>
          </a:prstGeom>
          <a:noFill/>
        </p:spPr>
        <p:txBody>
          <a:bodyPr wrap="none" rtlCol="0">
            <a:spAutoFit/>
          </a:bodyPr>
          <a:lstStyle/>
          <a:p>
            <a:r>
              <a:rPr lang="fr-FR" sz="2800" dirty="0" smtClean="0">
                <a:latin typeface="Advent Pro" panose="02000506040000020004" pitchFamily="2" charset="0"/>
              </a:rPr>
              <a:t>3. Financement du GIP</a:t>
            </a:r>
            <a:endParaRPr lang="fr-FR" sz="2800" dirty="0">
              <a:latin typeface="Advent Pro" panose="02000506040000020004" pitchFamily="2" charset="0"/>
            </a:endParaRPr>
          </a:p>
        </p:txBody>
      </p:sp>
      <p:pic>
        <p:nvPicPr>
          <p:cNvPr id="5" name="Image 4"/>
          <p:cNvPicPr>
            <a:picLocks noChangeAspect="1"/>
          </p:cNvPicPr>
          <p:nvPr/>
        </p:nvPicPr>
        <p:blipFill>
          <a:blip r:embed="rId5"/>
          <a:stretch>
            <a:fillRect/>
          </a:stretch>
        </p:blipFill>
        <p:spPr>
          <a:xfrm>
            <a:off x="434008" y="980728"/>
            <a:ext cx="8028384" cy="5496354"/>
          </a:xfrm>
          <a:prstGeom prst="rect">
            <a:avLst/>
          </a:prstGeom>
        </p:spPr>
      </p:pic>
    </p:spTree>
    <p:extLst>
      <p:ext uri="{BB962C8B-B14F-4D97-AF65-F5344CB8AC3E}">
        <p14:creationId xmlns:p14="http://schemas.microsoft.com/office/powerpoint/2010/main" val="38724232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pic>
        <p:nvPicPr>
          <p:cNvPr id="307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 y="980728"/>
            <a:ext cx="9144000" cy="574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ZoneTexte 7"/>
          <p:cNvSpPr txBox="1"/>
          <p:nvPr/>
        </p:nvSpPr>
        <p:spPr>
          <a:xfrm>
            <a:off x="467544" y="156746"/>
            <a:ext cx="3243196" cy="523220"/>
          </a:xfrm>
          <a:prstGeom prst="rect">
            <a:avLst/>
          </a:prstGeom>
          <a:noFill/>
        </p:spPr>
        <p:txBody>
          <a:bodyPr wrap="none" rtlCol="0">
            <a:spAutoFit/>
          </a:bodyPr>
          <a:lstStyle/>
          <a:p>
            <a:r>
              <a:rPr lang="fr-FR" sz="2800" dirty="0" smtClean="0">
                <a:latin typeface="Advent Pro" panose="02000506040000020004" pitchFamily="2" charset="0"/>
              </a:rPr>
              <a:t>3. Financement du GIP</a:t>
            </a:r>
            <a:endParaRPr lang="fr-FR" sz="2800" dirty="0">
              <a:latin typeface="Advent Pro" panose="02000506040000020004" pitchFamily="2" charset="0"/>
            </a:endParaRPr>
          </a:p>
        </p:txBody>
      </p:sp>
    </p:spTree>
    <p:extLst>
      <p:ext uri="{BB962C8B-B14F-4D97-AF65-F5344CB8AC3E}">
        <p14:creationId xmlns:p14="http://schemas.microsoft.com/office/powerpoint/2010/main" val="14038478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pic>
        <p:nvPicPr>
          <p:cNvPr id="3" name="Image 2"/>
          <p:cNvPicPr>
            <a:picLocks noChangeAspect="1"/>
          </p:cNvPicPr>
          <p:nvPr/>
        </p:nvPicPr>
        <p:blipFill>
          <a:blip r:embed="rId4"/>
          <a:stretch>
            <a:fillRect/>
          </a:stretch>
        </p:blipFill>
        <p:spPr>
          <a:xfrm>
            <a:off x="1150484" y="1196753"/>
            <a:ext cx="6733884" cy="4465989"/>
          </a:xfrm>
          <a:prstGeom prst="rect">
            <a:avLst/>
          </a:prstGeom>
        </p:spPr>
      </p:pic>
      <p:sp>
        <p:nvSpPr>
          <p:cNvPr id="10" name="ZoneTexte 9"/>
          <p:cNvSpPr txBox="1"/>
          <p:nvPr/>
        </p:nvSpPr>
        <p:spPr>
          <a:xfrm>
            <a:off x="467544" y="156746"/>
            <a:ext cx="3243196" cy="523220"/>
          </a:xfrm>
          <a:prstGeom prst="rect">
            <a:avLst/>
          </a:prstGeom>
          <a:noFill/>
        </p:spPr>
        <p:txBody>
          <a:bodyPr wrap="none" rtlCol="0">
            <a:spAutoFit/>
          </a:bodyPr>
          <a:lstStyle/>
          <a:p>
            <a:r>
              <a:rPr lang="fr-FR" sz="2800" dirty="0" smtClean="0">
                <a:latin typeface="Advent Pro" panose="02000506040000020004" pitchFamily="2" charset="0"/>
              </a:rPr>
              <a:t>3. Financement du GIP</a:t>
            </a:r>
            <a:endParaRPr lang="fr-FR" sz="2800" dirty="0">
              <a:latin typeface="Advent Pro" panose="02000506040000020004" pitchFamily="2" charset="0"/>
            </a:endParaRPr>
          </a:p>
        </p:txBody>
      </p:sp>
    </p:spTree>
    <p:extLst>
      <p:ext uri="{BB962C8B-B14F-4D97-AF65-F5344CB8AC3E}">
        <p14:creationId xmlns:p14="http://schemas.microsoft.com/office/powerpoint/2010/main" val="16005094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pic>
        <p:nvPicPr>
          <p:cNvPr id="5" name="Image 4"/>
          <p:cNvPicPr>
            <a:picLocks noChangeAspect="1"/>
          </p:cNvPicPr>
          <p:nvPr/>
        </p:nvPicPr>
        <p:blipFill>
          <a:blip r:embed="rId4"/>
          <a:stretch>
            <a:fillRect/>
          </a:stretch>
        </p:blipFill>
        <p:spPr>
          <a:xfrm>
            <a:off x="1043608" y="870275"/>
            <a:ext cx="6840760" cy="5812517"/>
          </a:xfrm>
          <a:prstGeom prst="rect">
            <a:avLst/>
          </a:prstGeom>
        </p:spPr>
      </p:pic>
      <p:sp>
        <p:nvSpPr>
          <p:cNvPr id="8" name="ZoneTexte 7"/>
          <p:cNvSpPr txBox="1"/>
          <p:nvPr/>
        </p:nvSpPr>
        <p:spPr>
          <a:xfrm>
            <a:off x="467544" y="156746"/>
            <a:ext cx="3243196" cy="523220"/>
          </a:xfrm>
          <a:prstGeom prst="rect">
            <a:avLst/>
          </a:prstGeom>
          <a:noFill/>
        </p:spPr>
        <p:txBody>
          <a:bodyPr wrap="none" rtlCol="0">
            <a:spAutoFit/>
          </a:bodyPr>
          <a:lstStyle/>
          <a:p>
            <a:r>
              <a:rPr lang="fr-FR" sz="2800" dirty="0" smtClean="0">
                <a:latin typeface="Advent Pro" panose="02000506040000020004" pitchFamily="2" charset="0"/>
              </a:rPr>
              <a:t>3. Financement du GIP</a:t>
            </a:r>
            <a:endParaRPr lang="fr-FR" sz="2800" dirty="0">
              <a:latin typeface="Advent Pro" panose="02000506040000020004" pitchFamily="2" charset="0"/>
            </a:endParaRPr>
          </a:p>
        </p:txBody>
      </p:sp>
    </p:spTree>
    <p:extLst>
      <p:ext uri="{BB962C8B-B14F-4D97-AF65-F5344CB8AC3E}">
        <p14:creationId xmlns:p14="http://schemas.microsoft.com/office/powerpoint/2010/main" val="42921061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467544" y="156746"/>
            <a:ext cx="3243196" cy="523220"/>
          </a:xfrm>
          <a:prstGeom prst="rect">
            <a:avLst/>
          </a:prstGeom>
          <a:noFill/>
        </p:spPr>
        <p:txBody>
          <a:bodyPr wrap="none" rtlCol="0">
            <a:spAutoFit/>
          </a:bodyPr>
          <a:lstStyle/>
          <a:p>
            <a:r>
              <a:rPr lang="fr-FR" sz="2800" dirty="0" smtClean="0">
                <a:latin typeface="Advent Pro" panose="02000506040000020004" pitchFamily="2" charset="0"/>
              </a:rPr>
              <a:t>3. Financement du GIP</a:t>
            </a:r>
            <a:endParaRPr lang="fr-FR" sz="2800" dirty="0">
              <a:latin typeface="Advent Pro" panose="02000506040000020004" pitchFamily="2" charset="0"/>
            </a:endParaRPr>
          </a:p>
        </p:txBody>
      </p:sp>
      <p:graphicFrame>
        <p:nvGraphicFramePr>
          <p:cNvPr id="2" name="Tableau 1"/>
          <p:cNvGraphicFramePr>
            <a:graphicFrameLocks noGrp="1"/>
          </p:cNvGraphicFramePr>
          <p:nvPr>
            <p:extLst>
              <p:ext uri="{D42A27DB-BD31-4B8C-83A1-F6EECF244321}">
                <p14:modId xmlns:p14="http://schemas.microsoft.com/office/powerpoint/2010/main" val="3315998878"/>
              </p:ext>
            </p:extLst>
          </p:nvPr>
        </p:nvGraphicFramePr>
        <p:xfrm>
          <a:off x="467544" y="3704551"/>
          <a:ext cx="7815637" cy="2208276"/>
        </p:xfrm>
        <a:graphic>
          <a:graphicData uri="http://schemas.openxmlformats.org/drawingml/2006/table">
            <a:tbl>
              <a:tblPr firstRow="1" firstCol="1" bandRow="1">
                <a:tableStyleId>{5C22544A-7EE6-4342-B048-85BDC9FD1C3A}</a:tableStyleId>
              </a:tblPr>
              <a:tblGrid>
                <a:gridCol w="7815637"/>
              </a:tblGrid>
              <a:tr h="0">
                <a:tc>
                  <a:txBody>
                    <a:bodyPr/>
                    <a:lstStyle/>
                    <a:p>
                      <a:pPr>
                        <a:lnSpc>
                          <a:spcPct val="115000"/>
                        </a:lnSpc>
                        <a:spcAft>
                          <a:spcPts val="0"/>
                        </a:spcAft>
                      </a:pPr>
                      <a:r>
                        <a:rPr lang="fr-FR" sz="1800" b="1" kern="1200" dirty="0">
                          <a:solidFill>
                            <a:schemeClr val="tx1"/>
                          </a:solidFill>
                          <a:effectLst/>
                          <a:latin typeface="Advent Pro" panose="02000506040000020004" pitchFamily="2" charset="0"/>
                          <a:ea typeface="+mn-ea"/>
                          <a:cs typeface="+mn-cs"/>
                        </a:rPr>
                        <a:t>Décisions proposées :</a:t>
                      </a:r>
                    </a:p>
                  </a:txBody>
                  <a:tcPr marL="68580" marR="68580" marT="0" marB="0">
                    <a:solidFill>
                      <a:srgbClr val="CCCCFF"/>
                    </a:solidFill>
                  </a:tcPr>
                </a:tc>
              </a:tr>
              <a:tr h="0">
                <a:tc>
                  <a:txBody>
                    <a:bodyPr/>
                    <a:lstStyle/>
                    <a:p>
                      <a:pPr marL="342900" lvl="0" indent="-342900">
                        <a:lnSpc>
                          <a:spcPct val="115000"/>
                        </a:lnSpc>
                        <a:spcAft>
                          <a:spcPts val="0"/>
                        </a:spcAft>
                        <a:buFont typeface="Tahoma" panose="020B0604030504040204" pitchFamily="34" charset="0"/>
                        <a:buChar char="-"/>
                      </a:pPr>
                      <a:r>
                        <a:rPr lang="fr-FR" sz="1800" b="0" kern="1200" dirty="0">
                          <a:solidFill>
                            <a:schemeClr val="tx1"/>
                          </a:solidFill>
                          <a:effectLst/>
                          <a:latin typeface="Advent Pro" panose="02000506040000020004" pitchFamily="2" charset="0"/>
                          <a:ea typeface="+mn-ea"/>
                          <a:cs typeface="+mn-cs"/>
                        </a:rPr>
                        <a:t>Approuver le nouveau modèle financier et les grilles tarifaires correspondantes annexées au présent rapport.</a:t>
                      </a:r>
                    </a:p>
                    <a:p>
                      <a:pPr marL="342900" lvl="0" indent="-342900">
                        <a:lnSpc>
                          <a:spcPct val="115000"/>
                        </a:lnSpc>
                        <a:spcAft>
                          <a:spcPts val="0"/>
                        </a:spcAft>
                        <a:buFont typeface="Tahoma" panose="020B0604030504040204" pitchFamily="34" charset="0"/>
                        <a:buChar char="-"/>
                      </a:pPr>
                      <a:r>
                        <a:rPr lang="fr-FR" sz="1800" b="0" kern="1200" dirty="0">
                          <a:solidFill>
                            <a:schemeClr val="tx1"/>
                          </a:solidFill>
                          <a:effectLst/>
                          <a:latin typeface="Advent Pro" panose="02000506040000020004" pitchFamily="2" charset="0"/>
                          <a:ea typeface="+mn-ea"/>
                          <a:cs typeface="+mn-cs"/>
                        </a:rPr>
                        <a:t>Autoriser le CRAIG à signer les conventions financières triennales qui seront établies avec chacun des membres du groupement.</a:t>
                      </a:r>
                    </a:p>
                    <a:p>
                      <a:pPr marL="342900" lvl="0" indent="-342900">
                        <a:lnSpc>
                          <a:spcPct val="115000"/>
                        </a:lnSpc>
                        <a:spcAft>
                          <a:spcPts val="0"/>
                        </a:spcAft>
                        <a:buFont typeface="Tahoma" panose="020B0604030504040204" pitchFamily="34" charset="0"/>
                        <a:buChar char="-"/>
                      </a:pPr>
                      <a:r>
                        <a:rPr lang="fr-FR" sz="1800" b="0" kern="1200" dirty="0">
                          <a:solidFill>
                            <a:schemeClr val="tx1"/>
                          </a:solidFill>
                          <a:effectLst/>
                          <a:latin typeface="Advent Pro" panose="02000506040000020004" pitchFamily="2" charset="0"/>
                          <a:ea typeface="+mn-ea"/>
                          <a:cs typeface="+mn-cs"/>
                        </a:rPr>
                        <a:t>Autoriser le CRAIG à recruter un(e) apprenti(e) ou un agent à temps partiel (CDD d’un an reconductible) en appui de l’assistante de gestion du CRAIG</a:t>
                      </a:r>
                    </a:p>
                  </a:txBody>
                  <a:tcPr marL="68580" marR="68580" marT="0" marB="0">
                    <a:solidFill>
                      <a:schemeClr val="bg1"/>
                    </a:solidFill>
                  </a:tcPr>
                </a:tc>
              </a:tr>
            </a:tbl>
          </a:graphicData>
        </a:graphic>
      </p:graphicFrame>
      <p:sp>
        <p:nvSpPr>
          <p:cNvPr id="3" name="Rectangle 1"/>
          <p:cNvSpPr>
            <a:spLocks noChangeArrowheads="1"/>
          </p:cNvSpPr>
          <p:nvPr/>
        </p:nvSpPr>
        <p:spPr bwMode="auto">
          <a:xfrm>
            <a:off x="467544" y="842229"/>
            <a:ext cx="7815637"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b="1" dirty="0">
                <a:latin typeface="Advent Pro" panose="02000506040000020004" pitchFamily="2" charset="0"/>
              </a:rPr>
              <a:t>Moyens humains</a:t>
            </a: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a:latin typeface="Advent Pro" panose="02000506040000020004" pitchFamily="2" charset="0"/>
              </a:rPr>
              <a:t>Pour gérer, entre autres, le suivi des adhésions et la facturation induite par le système de redevance, il est proposé de recruter un(e) apprenti(e) ou un agent à temps partiel.</a:t>
            </a: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smtClean="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b="1" dirty="0" smtClean="0">
                <a:latin typeface="Advent Pro" panose="02000506040000020004" pitchFamily="2" charset="0"/>
              </a:rPr>
              <a:t>Incidences </a:t>
            </a:r>
            <a:r>
              <a:rPr lang="fr-FR" altLang="fr-FR" b="1" dirty="0">
                <a:latin typeface="Advent Pro" panose="02000506040000020004" pitchFamily="2" charset="0"/>
              </a:rPr>
              <a:t>budgétaires :</a:t>
            </a: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a:latin typeface="Advent Pro" panose="02000506040000020004" pitchFamily="2" charset="0"/>
              </a:rPr>
              <a:t>Les crédits correspondants ont été inscrits au budget (Chap. 63 &amp; 64 Charges de personnel &amp; taxe sur salaire) pour un montant de 15 000 Euros</a:t>
            </a: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a:latin typeface="Advent Pro" panose="02000506040000020004" pitchFamily="2" charset="0"/>
              </a:rPr>
              <a:t>Les recettes correspondantes ont été inscrites au budget (Chap. 74 &amp; 75 – Subventions d’exploitation &amp; autres produits de gestion courante) pour un montant de 15 000 Euros.</a:t>
            </a: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spTree>
    <p:extLst>
      <p:ext uri="{BB962C8B-B14F-4D97-AF65-F5344CB8AC3E}">
        <p14:creationId xmlns:p14="http://schemas.microsoft.com/office/powerpoint/2010/main" val="22964715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3522118" cy="523220"/>
          </a:xfrm>
          <a:prstGeom prst="rect">
            <a:avLst/>
          </a:prstGeom>
          <a:noFill/>
        </p:spPr>
        <p:txBody>
          <a:bodyPr wrap="none" rtlCol="0">
            <a:spAutoFit/>
          </a:bodyPr>
          <a:lstStyle/>
          <a:p>
            <a:r>
              <a:rPr lang="fr-FR" sz="2800" dirty="0" smtClean="0">
                <a:latin typeface="Advent Pro" panose="02000506040000020004" pitchFamily="2" charset="0"/>
              </a:rPr>
              <a:t>4. Demandes d’adhésion</a:t>
            </a:r>
            <a:endParaRPr lang="fr-FR" sz="2800" dirty="0">
              <a:latin typeface="Advent Pro" panose="02000506040000020004" pitchFamily="2" charset="0"/>
            </a:endParaRPr>
          </a:p>
        </p:txBody>
      </p:sp>
      <p:graphicFrame>
        <p:nvGraphicFramePr>
          <p:cNvPr id="2" name="Tableau 1"/>
          <p:cNvGraphicFramePr>
            <a:graphicFrameLocks noGrp="1"/>
          </p:cNvGraphicFramePr>
          <p:nvPr>
            <p:extLst>
              <p:ext uri="{D42A27DB-BD31-4B8C-83A1-F6EECF244321}">
                <p14:modId xmlns:p14="http://schemas.microsoft.com/office/powerpoint/2010/main" val="2591048375"/>
              </p:ext>
            </p:extLst>
          </p:nvPr>
        </p:nvGraphicFramePr>
        <p:xfrm>
          <a:off x="497835" y="5013176"/>
          <a:ext cx="8538661" cy="1687068"/>
        </p:xfrm>
        <a:graphic>
          <a:graphicData uri="http://schemas.openxmlformats.org/drawingml/2006/table">
            <a:tbl>
              <a:tblPr firstRow="1" firstCol="1" bandRow="1">
                <a:tableStyleId>{5C22544A-7EE6-4342-B048-85BDC9FD1C3A}</a:tableStyleId>
              </a:tblPr>
              <a:tblGrid>
                <a:gridCol w="8538661"/>
              </a:tblGrid>
              <a:tr h="0">
                <a:tc>
                  <a:txBody>
                    <a:bodyPr/>
                    <a:lstStyle/>
                    <a:p>
                      <a:pPr>
                        <a:lnSpc>
                          <a:spcPct val="115000"/>
                        </a:lnSpc>
                        <a:spcAft>
                          <a:spcPts val="0"/>
                        </a:spcAft>
                      </a:pPr>
                      <a:r>
                        <a:rPr lang="fr-FR" sz="1800" b="1" kern="1200" dirty="0">
                          <a:solidFill>
                            <a:schemeClr val="tx1"/>
                          </a:solidFill>
                          <a:effectLst/>
                          <a:latin typeface="Advent Pro" panose="02000506040000020004" pitchFamily="2" charset="0"/>
                          <a:ea typeface="+mn-ea"/>
                          <a:cs typeface="+mn-cs"/>
                        </a:rPr>
                        <a:t>Décisions proposées :</a:t>
                      </a:r>
                    </a:p>
                  </a:txBody>
                  <a:tcPr marL="68580" marR="68580" marT="0" marB="0">
                    <a:solidFill>
                      <a:srgbClr val="CCCCFF"/>
                    </a:solidFill>
                  </a:tcPr>
                </a:tc>
              </a:tr>
              <a:tr h="0">
                <a:tc>
                  <a:txBody>
                    <a:bodyPr/>
                    <a:lstStyle/>
                    <a:p>
                      <a:pPr marL="285750" lvl="0" indent="-285750">
                        <a:buFontTx/>
                        <a:buChar char="-"/>
                      </a:pPr>
                      <a:r>
                        <a:rPr lang="fr-FR" sz="1800" b="0" kern="1200" dirty="0" smtClean="0">
                          <a:solidFill>
                            <a:schemeClr val="tx1"/>
                          </a:solidFill>
                          <a:latin typeface="Advent Pro" panose="02000506040000020004" pitchFamily="2" charset="0"/>
                          <a:ea typeface="+mn-ea"/>
                          <a:cs typeface="+mn-cs"/>
                        </a:rPr>
                        <a:t>Approuver l’adhésion de la future agglomération de Riom Limagne et Volcans, de l’agglomération </a:t>
                      </a:r>
                      <a:r>
                        <a:rPr lang="fr-FR" sz="1800" b="0" kern="1200" dirty="0" smtClean="0">
                          <a:solidFill>
                            <a:schemeClr val="tx1"/>
                          </a:solidFill>
                          <a:latin typeface="Advent Pro" panose="02000506040000020004" pitchFamily="2" charset="0"/>
                          <a:ea typeface="+mn-ea"/>
                          <a:cs typeface="+mn-cs"/>
                        </a:rPr>
                        <a:t>du Pays d’Issoire,</a:t>
                      </a:r>
                      <a:r>
                        <a:rPr lang="fr-FR" sz="1800" b="0" kern="1200" baseline="0" dirty="0" smtClean="0">
                          <a:solidFill>
                            <a:schemeClr val="tx1"/>
                          </a:solidFill>
                          <a:latin typeface="Advent Pro" panose="02000506040000020004" pitchFamily="2" charset="0"/>
                          <a:ea typeface="+mn-ea"/>
                          <a:cs typeface="+mn-cs"/>
                        </a:rPr>
                        <a:t> de l’Agglomération </a:t>
                      </a:r>
                      <a:r>
                        <a:rPr lang="fr-FR" sz="1800" b="0" kern="1200" dirty="0" smtClean="0">
                          <a:solidFill>
                            <a:schemeClr val="tx1"/>
                          </a:solidFill>
                          <a:latin typeface="Advent Pro" panose="02000506040000020004" pitchFamily="2" charset="0"/>
                          <a:ea typeface="+mn-ea"/>
                          <a:cs typeface="+mn-cs"/>
                        </a:rPr>
                        <a:t>de </a:t>
                      </a:r>
                      <a:r>
                        <a:rPr lang="fr-FR" sz="1800" b="0" kern="1200" dirty="0" smtClean="0">
                          <a:solidFill>
                            <a:schemeClr val="tx1"/>
                          </a:solidFill>
                          <a:latin typeface="Advent Pro" panose="02000506040000020004" pitchFamily="2" charset="0"/>
                          <a:ea typeface="+mn-ea"/>
                          <a:cs typeface="+mn-cs"/>
                        </a:rPr>
                        <a:t>Valence Romans et du Département de l’Isère au GIP.</a:t>
                      </a:r>
                    </a:p>
                    <a:p>
                      <a:pPr marL="285750" lvl="0" indent="-285750">
                        <a:buFontTx/>
                        <a:buChar char="-"/>
                      </a:pPr>
                      <a:r>
                        <a:rPr lang="fr-FR" sz="1800" b="0" kern="1200" dirty="0" smtClean="0">
                          <a:solidFill>
                            <a:schemeClr val="tx1"/>
                          </a:solidFill>
                          <a:latin typeface="Advent Pro" panose="02000506040000020004" pitchFamily="2" charset="0"/>
                          <a:ea typeface="+mn-ea"/>
                          <a:cs typeface="+mn-cs"/>
                        </a:rPr>
                        <a:t>Autoriser le CRAIG à signer les conventions </a:t>
                      </a:r>
                      <a:r>
                        <a:rPr lang="fr-FR" sz="1800" b="0" kern="1200" dirty="0" smtClean="0">
                          <a:solidFill>
                            <a:schemeClr val="tx1"/>
                          </a:solidFill>
                          <a:latin typeface="Advent Pro" panose="02000506040000020004" pitchFamily="2" charset="0"/>
                          <a:ea typeface="+mn-ea"/>
                          <a:cs typeface="+mn-cs"/>
                        </a:rPr>
                        <a:t>ad hoc fixant </a:t>
                      </a:r>
                      <a:r>
                        <a:rPr lang="fr-FR" sz="1800" b="0" kern="1200" dirty="0" smtClean="0">
                          <a:solidFill>
                            <a:schemeClr val="tx1"/>
                          </a:solidFill>
                          <a:latin typeface="Advent Pro" panose="02000506040000020004" pitchFamily="2" charset="0"/>
                          <a:ea typeface="+mn-ea"/>
                          <a:cs typeface="+mn-cs"/>
                        </a:rPr>
                        <a:t>les modalités de participation financière au GIP</a:t>
                      </a:r>
                      <a:endParaRPr lang="fr-FR" sz="1800" b="0" kern="1200" dirty="0">
                        <a:solidFill>
                          <a:schemeClr val="tx1"/>
                        </a:solidFill>
                        <a:latin typeface="Advent Pro" panose="02000506040000020004" pitchFamily="2" charset="0"/>
                        <a:ea typeface="+mn-ea"/>
                        <a:cs typeface="+mn-cs"/>
                      </a:endParaRPr>
                    </a:p>
                  </a:txBody>
                  <a:tcPr marL="68580" marR="68580" marT="0" marB="0">
                    <a:solidFill>
                      <a:schemeClr val="bg1"/>
                    </a:solidFill>
                  </a:tcPr>
                </a:tc>
              </a:tr>
            </a:tbl>
          </a:graphicData>
        </a:graphic>
      </p:graphicFrame>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sp>
        <p:nvSpPr>
          <p:cNvPr id="5" name="Rectangle 4"/>
          <p:cNvSpPr/>
          <p:nvPr/>
        </p:nvSpPr>
        <p:spPr>
          <a:xfrm>
            <a:off x="488734" y="1049298"/>
            <a:ext cx="8208912" cy="3970318"/>
          </a:xfrm>
          <a:prstGeom prst="rect">
            <a:avLst/>
          </a:prstGeom>
        </p:spPr>
        <p:txBody>
          <a:bodyPr wrap="square">
            <a:spAutoFit/>
          </a:bodyPr>
          <a:lstStyle/>
          <a:p>
            <a:pPr marL="342900" indent="-342900">
              <a:buFont typeface="+mj-lt"/>
              <a:buAutoNum type="arabicPeriod"/>
            </a:pPr>
            <a:r>
              <a:rPr lang="fr-FR" dirty="0">
                <a:latin typeface="Advent Pro" panose="02000506040000020004" pitchFamily="2" charset="0"/>
              </a:rPr>
              <a:t>Demande d’adhésion de la Communauté de communes de Riom Limagne et </a:t>
            </a:r>
            <a:r>
              <a:rPr lang="fr-FR" dirty="0" smtClean="0">
                <a:latin typeface="Advent Pro" panose="02000506040000020004" pitchFamily="2" charset="0"/>
              </a:rPr>
              <a:t>Volcans</a:t>
            </a:r>
          </a:p>
          <a:p>
            <a:pPr marL="342900" indent="-342900">
              <a:buFont typeface="+mj-lt"/>
              <a:buAutoNum type="arabicPeriod"/>
            </a:pPr>
            <a:r>
              <a:rPr lang="x-none" dirty="0" smtClean="0">
                <a:latin typeface="Advent Pro" panose="02000506040000020004" pitchFamily="2" charset="0"/>
              </a:rPr>
              <a:t>Demande </a:t>
            </a:r>
            <a:r>
              <a:rPr lang="x-none" dirty="0">
                <a:latin typeface="Advent Pro" panose="02000506040000020004" pitchFamily="2" charset="0"/>
              </a:rPr>
              <a:t>d’adhésion de l’Agglomération du Pays d’Issoire</a:t>
            </a:r>
            <a:endParaRPr lang="fr-FR" dirty="0">
              <a:latin typeface="Advent Pro" panose="02000506040000020004" pitchFamily="2" charset="0"/>
            </a:endParaRPr>
          </a:p>
          <a:p>
            <a:pPr marL="342900" indent="-342900">
              <a:buFont typeface="+mj-lt"/>
              <a:buAutoNum type="arabicPeriod"/>
            </a:pPr>
            <a:r>
              <a:rPr lang="x-none" dirty="0">
                <a:latin typeface="Advent Pro" panose="02000506040000020004" pitchFamily="2" charset="0"/>
              </a:rPr>
              <a:t>Demande d’adhésion de l’Agglomération de Valence Romans</a:t>
            </a:r>
            <a:endParaRPr lang="fr-FR" dirty="0">
              <a:latin typeface="Advent Pro" panose="02000506040000020004" pitchFamily="2" charset="0"/>
            </a:endParaRPr>
          </a:p>
          <a:p>
            <a:pPr marL="342900" indent="-342900">
              <a:buFont typeface="+mj-lt"/>
              <a:buAutoNum type="arabicPeriod"/>
            </a:pPr>
            <a:r>
              <a:rPr lang="x-none" dirty="0">
                <a:latin typeface="Advent Pro" panose="02000506040000020004" pitchFamily="2" charset="0"/>
              </a:rPr>
              <a:t>Demande d’adhésion du Conseil départemental de l’Isère (38)</a:t>
            </a:r>
            <a:endParaRPr lang="fr-FR" dirty="0">
              <a:latin typeface="Advent Pro" panose="02000506040000020004" pitchFamily="2" charset="0"/>
            </a:endParaRPr>
          </a:p>
          <a:p>
            <a:endParaRPr lang="fr-FR" dirty="0">
              <a:latin typeface="Advent Pro" panose="02000506040000020004" pitchFamily="2" charset="0"/>
            </a:endParaRPr>
          </a:p>
          <a:p>
            <a:r>
              <a:rPr lang="fr-FR" dirty="0">
                <a:latin typeface="Advent Pro" panose="02000506040000020004" pitchFamily="2" charset="0"/>
              </a:rPr>
              <a:t>D’autres collectivités, telles que le Département de la Loire et la Métropole de Saint-Etienne mènent actuellement une réflexion sur l’opportunité d’adhérer au groupement, ils devraient prendre leur décision au cours du 1er semestre 2018.</a:t>
            </a:r>
          </a:p>
          <a:p>
            <a:r>
              <a:rPr lang="fr-FR" dirty="0">
                <a:latin typeface="Advent Pro" panose="02000506040000020004" pitchFamily="2" charset="0"/>
              </a:rPr>
              <a:t> </a:t>
            </a:r>
          </a:p>
          <a:p>
            <a:r>
              <a:rPr lang="fr-FR" dirty="0">
                <a:latin typeface="Advent Pro" panose="02000506040000020004" pitchFamily="2" charset="0"/>
              </a:rPr>
              <a:t>Incidences budgétaires </a:t>
            </a:r>
            <a:r>
              <a:rPr lang="fr-FR" dirty="0" smtClean="0">
                <a:latin typeface="Advent Pro" panose="02000506040000020004" pitchFamily="2" charset="0"/>
              </a:rPr>
              <a:t>:</a:t>
            </a:r>
            <a:endParaRPr lang="fr-FR" dirty="0">
              <a:latin typeface="Advent Pro" panose="02000506040000020004" pitchFamily="2" charset="0"/>
            </a:endParaRPr>
          </a:p>
          <a:p>
            <a:r>
              <a:rPr lang="fr-FR" dirty="0">
                <a:latin typeface="Advent Pro" panose="02000506040000020004" pitchFamily="2" charset="0"/>
              </a:rPr>
              <a:t>Les recettes correspondantes ont été inscrites au budget (Chap. 74 – Subventions d’exploitation &amp; Chap. 13 - Subventions d’investissement) pour un montant de 105 761 Euros. </a:t>
            </a:r>
            <a:r>
              <a:rPr lang="fr-FR" dirty="0" smtClean="0">
                <a:latin typeface="Advent Pro" panose="02000506040000020004" pitchFamily="2" charset="0"/>
              </a:rPr>
              <a:t>(avec </a:t>
            </a:r>
            <a:r>
              <a:rPr lang="fr-FR" dirty="0">
                <a:latin typeface="Advent Pro" panose="02000506040000020004" pitchFamily="2" charset="0"/>
              </a:rPr>
              <a:t>les adhésions supplémentaires de la Métropole de  Saint-Etienne (21k€) et du Département de la Loire (21k€</a:t>
            </a:r>
            <a:r>
              <a:rPr lang="fr-FR" dirty="0" smtClean="0">
                <a:latin typeface="Advent Pro" panose="02000506040000020004" pitchFamily="2" charset="0"/>
              </a:rPr>
              <a:t>)).</a:t>
            </a:r>
            <a:endParaRPr lang="fr-FR" dirty="0">
              <a:latin typeface="Advent Pro" panose="02000506040000020004" pitchFamily="2" charset="0"/>
            </a:endParaRPr>
          </a:p>
        </p:txBody>
      </p:sp>
    </p:spTree>
    <p:extLst>
      <p:ext uri="{BB962C8B-B14F-4D97-AF65-F5344CB8AC3E}">
        <p14:creationId xmlns:p14="http://schemas.microsoft.com/office/powerpoint/2010/main" val="4946754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2771913" cy="523220"/>
          </a:xfrm>
          <a:prstGeom prst="rect">
            <a:avLst/>
          </a:prstGeom>
          <a:noFill/>
        </p:spPr>
        <p:txBody>
          <a:bodyPr wrap="none" rtlCol="0">
            <a:spAutoFit/>
          </a:bodyPr>
          <a:lstStyle/>
          <a:p>
            <a:r>
              <a:rPr lang="fr-FR" sz="2800" dirty="0" smtClean="0">
                <a:latin typeface="Advent Pro" panose="02000506040000020004" pitchFamily="2" charset="0"/>
              </a:rPr>
              <a:t>5. Revue de projets</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sp>
        <p:nvSpPr>
          <p:cNvPr id="5" name="Rectangle 4"/>
          <p:cNvSpPr/>
          <p:nvPr/>
        </p:nvSpPr>
        <p:spPr>
          <a:xfrm>
            <a:off x="488734" y="1049298"/>
            <a:ext cx="3939250" cy="4247317"/>
          </a:xfrm>
          <a:prstGeom prst="rect">
            <a:avLst/>
          </a:prstGeom>
        </p:spPr>
        <p:txBody>
          <a:bodyPr wrap="square">
            <a:spAutoFit/>
          </a:bodyPr>
          <a:lstStyle/>
          <a:p>
            <a:pPr algn="ctr"/>
            <a:r>
              <a:rPr lang="x-none" b="1" dirty="0">
                <a:latin typeface="Advent Pro" panose="02000506040000020004" pitchFamily="2" charset="0"/>
              </a:rPr>
              <a:t>Acquisition de données altimétriques (LiDAR</a:t>
            </a:r>
            <a:r>
              <a:rPr lang="x-none" b="1" dirty="0" smtClean="0">
                <a:latin typeface="Advent Pro" panose="02000506040000020004" pitchFamily="2" charset="0"/>
              </a:rPr>
              <a:t>)</a:t>
            </a:r>
            <a:endParaRPr lang="fr-FR" b="1" dirty="0" smtClean="0">
              <a:latin typeface="Advent Pro" panose="02000506040000020004" pitchFamily="2" charset="0"/>
            </a:endParaRPr>
          </a:p>
          <a:p>
            <a:pPr algn="ctr"/>
            <a:endParaRPr lang="fr-FR" dirty="0" smtClean="0">
              <a:latin typeface="Advent Pro" panose="02000506040000020004" pitchFamily="2" charset="0"/>
            </a:endParaRPr>
          </a:p>
          <a:p>
            <a:pPr algn="ctr"/>
            <a:endParaRPr lang="fr-FR" dirty="0">
              <a:latin typeface="Advent Pro" panose="02000506040000020004" pitchFamily="2" charset="0"/>
            </a:endParaRPr>
          </a:p>
          <a:p>
            <a:r>
              <a:rPr lang="fr-FR" u="sng" dirty="0">
                <a:latin typeface="Advent Pro" panose="02000506040000020004" pitchFamily="2" charset="0"/>
              </a:rPr>
              <a:t>Incidences budgétaires</a:t>
            </a:r>
            <a:r>
              <a:rPr lang="fr-FR" dirty="0">
                <a:latin typeface="Advent Pro" panose="02000506040000020004" pitchFamily="2" charset="0"/>
              </a:rPr>
              <a:t> </a:t>
            </a:r>
            <a:r>
              <a:rPr lang="fr-FR" dirty="0" smtClean="0">
                <a:latin typeface="Advent Pro" panose="02000506040000020004" pitchFamily="2" charset="0"/>
              </a:rPr>
              <a:t>:</a:t>
            </a:r>
            <a:endParaRPr lang="fr-FR" dirty="0">
              <a:latin typeface="Advent Pro" panose="02000506040000020004" pitchFamily="2" charset="0"/>
            </a:endParaRPr>
          </a:p>
          <a:p>
            <a:r>
              <a:rPr lang="fr-FR" dirty="0">
                <a:latin typeface="Advent Pro" panose="02000506040000020004" pitchFamily="2" charset="0"/>
              </a:rPr>
              <a:t>Les crédits correspondants ont été inscrits au budget (Chap. 20 – Immobilisations incorporelles) pour un montant de 45 000 Euros.</a:t>
            </a:r>
          </a:p>
          <a:p>
            <a:r>
              <a:rPr lang="fr-FR" dirty="0">
                <a:latin typeface="Advent Pro" panose="02000506040000020004" pitchFamily="2" charset="0"/>
              </a:rPr>
              <a:t>Les recettes correspondantes ont été inscrites au budget (Chap. 13 – Subventions d’investissement) pour un montant de 45 000 Euros (Financement assuré par les partenaires).</a:t>
            </a:r>
          </a:p>
          <a:p>
            <a:pPr algn="ctr"/>
            <a:endParaRPr lang="fr-FR" dirty="0" smtClean="0">
              <a:latin typeface="Advent Pro" panose="02000506040000020004" pitchFamily="2" charset="0"/>
            </a:endParaRPr>
          </a:p>
        </p:txBody>
      </p:sp>
      <p:pic>
        <p:nvPicPr>
          <p:cNvPr id="8" name="Imag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55976" y="1340768"/>
            <a:ext cx="4788024" cy="3386851"/>
          </a:xfrm>
          <a:prstGeom prst="rect">
            <a:avLst/>
          </a:prstGeom>
        </p:spPr>
      </p:pic>
    </p:spTree>
    <p:extLst>
      <p:ext uri="{BB962C8B-B14F-4D97-AF65-F5344CB8AC3E}">
        <p14:creationId xmlns:p14="http://schemas.microsoft.com/office/powerpoint/2010/main" val="24555564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2771913" cy="523220"/>
          </a:xfrm>
          <a:prstGeom prst="rect">
            <a:avLst/>
          </a:prstGeom>
          <a:noFill/>
        </p:spPr>
        <p:txBody>
          <a:bodyPr wrap="none" rtlCol="0">
            <a:spAutoFit/>
          </a:bodyPr>
          <a:lstStyle/>
          <a:p>
            <a:r>
              <a:rPr lang="fr-FR" sz="2800" dirty="0" smtClean="0">
                <a:latin typeface="Advent Pro" panose="02000506040000020004" pitchFamily="2" charset="0"/>
              </a:rPr>
              <a:t>5. Revue de projets</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sp>
        <p:nvSpPr>
          <p:cNvPr id="8" name="Rectangle 7"/>
          <p:cNvSpPr/>
          <p:nvPr/>
        </p:nvSpPr>
        <p:spPr>
          <a:xfrm>
            <a:off x="323528" y="1556792"/>
            <a:ext cx="4572000" cy="3416320"/>
          </a:xfrm>
          <a:prstGeom prst="rect">
            <a:avLst/>
          </a:prstGeom>
        </p:spPr>
        <p:txBody>
          <a:bodyPr>
            <a:spAutoFit/>
          </a:bodyPr>
          <a:lstStyle/>
          <a:p>
            <a:pPr algn="ctr"/>
            <a:r>
              <a:rPr lang="fr-FR" b="1" dirty="0" smtClean="0">
                <a:latin typeface="Advent Pro" panose="02000506040000020004" pitchFamily="2" charset="0"/>
              </a:rPr>
              <a:t>Partenariat </a:t>
            </a:r>
            <a:r>
              <a:rPr lang="fr-FR" b="1" dirty="0">
                <a:latin typeface="Advent Pro" panose="02000506040000020004" pitchFamily="2" charset="0"/>
              </a:rPr>
              <a:t>de co-production d’une orthophotographie moyenne échelle sur le Département de </a:t>
            </a:r>
            <a:r>
              <a:rPr lang="fr-FR" b="1" dirty="0" smtClean="0">
                <a:latin typeface="Advent Pro" panose="02000506040000020004" pitchFamily="2" charset="0"/>
              </a:rPr>
              <a:t>l’Isère</a:t>
            </a:r>
          </a:p>
          <a:p>
            <a:pPr algn="ctr"/>
            <a:endParaRPr lang="fr-FR" dirty="0">
              <a:latin typeface="Advent Pro" panose="02000506040000020004" pitchFamily="2" charset="0"/>
            </a:endParaRPr>
          </a:p>
          <a:p>
            <a:r>
              <a:rPr lang="fr-FR" u="sng" dirty="0">
                <a:latin typeface="Advent Pro" panose="02000506040000020004" pitchFamily="2" charset="0"/>
              </a:rPr>
              <a:t>Incidences budgétaires</a:t>
            </a:r>
            <a:r>
              <a:rPr lang="fr-FR" dirty="0">
                <a:latin typeface="Advent Pro" panose="02000506040000020004" pitchFamily="2" charset="0"/>
              </a:rPr>
              <a:t> </a:t>
            </a:r>
            <a:r>
              <a:rPr lang="fr-FR" dirty="0" smtClean="0">
                <a:latin typeface="Advent Pro" panose="02000506040000020004" pitchFamily="2" charset="0"/>
              </a:rPr>
              <a:t>:</a:t>
            </a:r>
            <a:endParaRPr lang="fr-FR" dirty="0">
              <a:latin typeface="Advent Pro" panose="02000506040000020004" pitchFamily="2" charset="0"/>
            </a:endParaRPr>
          </a:p>
          <a:p>
            <a:r>
              <a:rPr lang="fr-FR" dirty="0">
                <a:latin typeface="Advent Pro" panose="02000506040000020004" pitchFamily="2" charset="0"/>
              </a:rPr>
              <a:t>Les crédits correspondants ont été inscrits au budget (Chap. 20 – Immobilisations incorporelles) pour un montant de 45 000 Euros.</a:t>
            </a:r>
          </a:p>
          <a:p>
            <a:r>
              <a:rPr lang="fr-FR" dirty="0">
                <a:latin typeface="Advent Pro" panose="02000506040000020004" pitchFamily="2" charset="0"/>
              </a:rPr>
              <a:t>Les recettes correspondantes ont été inscrites au budget (Chap. 13 – Subventions d’investissement) pour un montant de 45 000 Euros.</a:t>
            </a:r>
          </a:p>
          <a:p>
            <a:pPr algn="ctr"/>
            <a:endParaRPr lang="fr-FR" dirty="0">
              <a:latin typeface="Advent Pro" panose="02000506040000020004" pitchFamily="2" charset="0"/>
            </a:endParaRPr>
          </a:p>
        </p:txBody>
      </p:sp>
      <p:pic>
        <p:nvPicPr>
          <p:cNvPr id="5" name="Imag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0072" y="1556792"/>
            <a:ext cx="3455205" cy="3210215"/>
          </a:xfrm>
          <a:prstGeom prst="rect">
            <a:avLst/>
          </a:prstGeom>
        </p:spPr>
      </p:pic>
      <p:graphicFrame>
        <p:nvGraphicFramePr>
          <p:cNvPr id="9" name="Tableau 8"/>
          <p:cNvGraphicFramePr>
            <a:graphicFrameLocks noGrp="1"/>
          </p:cNvGraphicFramePr>
          <p:nvPr>
            <p:extLst>
              <p:ext uri="{D42A27DB-BD31-4B8C-83A1-F6EECF244321}">
                <p14:modId xmlns:p14="http://schemas.microsoft.com/office/powerpoint/2010/main" val="736822660"/>
              </p:ext>
            </p:extLst>
          </p:nvPr>
        </p:nvGraphicFramePr>
        <p:xfrm>
          <a:off x="497835" y="5157192"/>
          <a:ext cx="8199811" cy="1138428"/>
        </p:xfrm>
        <a:graphic>
          <a:graphicData uri="http://schemas.openxmlformats.org/drawingml/2006/table">
            <a:tbl>
              <a:tblPr firstRow="1" firstCol="1" bandRow="1">
                <a:tableStyleId>{5C22544A-7EE6-4342-B048-85BDC9FD1C3A}</a:tableStyleId>
              </a:tblPr>
              <a:tblGrid>
                <a:gridCol w="8199811"/>
              </a:tblGrid>
              <a:tr h="0">
                <a:tc>
                  <a:txBody>
                    <a:bodyPr/>
                    <a:lstStyle/>
                    <a:p>
                      <a:pPr>
                        <a:lnSpc>
                          <a:spcPct val="115000"/>
                        </a:lnSpc>
                        <a:spcAft>
                          <a:spcPts val="0"/>
                        </a:spcAft>
                      </a:pPr>
                      <a:r>
                        <a:rPr lang="fr-FR" sz="1800" b="1" kern="1200" dirty="0">
                          <a:solidFill>
                            <a:schemeClr val="tx1"/>
                          </a:solidFill>
                          <a:effectLst/>
                          <a:latin typeface="Advent Pro" panose="02000506040000020004" pitchFamily="2" charset="0"/>
                          <a:ea typeface="+mn-ea"/>
                          <a:cs typeface="+mn-cs"/>
                        </a:rPr>
                        <a:t>Décisions proposées :</a:t>
                      </a:r>
                    </a:p>
                  </a:txBody>
                  <a:tcPr marL="68580" marR="68580" marT="0" marB="0">
                    <a:solidFill>
                      <a:srgbClr val="CCCCFF"/>
                    </a:solidFill>
                  </a:tcPr>
                </a:tc>
              </a:tr>
              <a:tr h="0">
                <a:tc>
                  <a:txBody>
                    <a:bodyPr/>
                    <a:lstStyle/>
                    <a:p>
                      <a:pPr marL="285750" lvl="0" indent="-285750">
                        <a:buFontTx/>
                        <a:buChar char="-"/>
                      </a:pPr>
                      <a:r>
                        <a:rPr lang="fr-FR" sz="1800" b="0" kern="1200" dirty="0" smtClean="0">
                          <a:solidFill>
                            <a:schemeClr val="tx1"/>
                          </a:solidFill>
                          <a:latin typeface="Advent Pro" panose="02000506040000020004" pitchFamily="2" charset="0"/>
                          <a:ea typeface="+mn-ea"/>
                          <a:cs typeface="+mn-cs"/>
                        </a:rPr>
                        <a:t>Autoriser le CRAIG à signer les conventions de partenariat relatives aux 2 projets</a:t>
                      </a:r>
                    </a:p>
                    <a:p>
                      <a:pPr marL="285750" indent="-285750">
                        <a:buFontTx/>
                        <a:buChar char="-"/>
                      </a:pPr>
                      <a:r>
                        <a:rPr lang="fr-FR" sz="1800" b="0" kern="1200" dirty="0" smtClean="0">
                          <a:solidFill>
                            <a:schemeClr val="tx1"/>
                          </a:solidFill>
                          <a:latin typeface="Advent Pro" panose="02000506040000020004" pitchFamily="2" charset="0"/>
                          <a:ea typeface="+mn-ea"/>
                          <a:cs typeface="+mn-cs"/>
                        </a:rPr>
                        <a:t>Autoriser le CRAIG à lancer les consultations</a:t>
                      </a:r>
                    </a:p>
                    <a:p>
                      <a:endParaRPr lang="fr-FR" sz="1800" b="0" kern="1200" dirty="0">
                        <a:solidFill>
                          <a:schemeClr val="tx1"/>
                        </a:solidFill>
                        <a:latin typeface="Advent Pro" panose="02000506040000020004" pitchFamily="2" charset="0"/>
                        <a:ea typeface="+mn-ea"/>
                        <a:cs typeface="+mn-cs"/>
                      </a:endParaRPr>
                    </a:p>
                  </a:txBody>
                  <a:tcPr marL="68580" marR="68580" marT="0" marB="0">
                    <a:solidFill>
                      <a:schemeClr val="bg1"/>
                    </a:solidFill>
                  </a:tcPr>
                </a:tc>
              </a:tr>
            </a:tbl>
          </a:graphicData>
        </a:graphic>
      </p:graphicFrame>
    </p:spTree>
    <p:extLst>
      <p:ext uri="{BB962C8B-B14F-4D97-AF65-F5344CB8AC3E}">
        <p14:creationId xmlns:p14="http://schemas.microsoft.com/office/powerpoint/2010/main" val="2927007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2771913" cy="523220"/>
          </a:xfrm>
          <a:prstGeom prst="rect">
            <a:avLst/>
          </a:prstGeom>
          <a:noFill/>
        </p:spPr>
        <p:txBody>
          <a:bodyPr wrap="none" rtlCol="0">
            <a:spAutoFit/>
          </a:bodyPr>
          <a:lstStyle/>
          <a:p>
            <a:r>
              <a:rPr lang="fr-FR" sz="2800" dirty="0" smtClean="0">
                <a:latin typeface="Advent Pro" panose="02000506040000020004" pitchFamily="2" charset="0"/>
              </a:rPr>
              <a:t>5. Revue de projets</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sp>
        <p:nvSpPr>
          <p:cNvPr id="8" name="Rectangle 7"/>
          <p:cNvSpPr/>
          <p:nvPr/>
        </p:nvSpPr>
        <p:spPr>
          <a:xfrm>
            <a:off x="251520" y="1674991"/>
            <a:ext cx="8136904" cy="3416320"/>
          </a:xfrm>
          <a:prstGeom prst="rect">
            <a:avLst/>
          </a:prstGeom>
        </p:spPr>
        <p:txBody>
          <a:bodyPr wrap="square">
            <a:spAutoFit/>
          </a:bodyPr>
          <a:lstStyle/>
          <a:p>
            <a:pPr algn="ctr"/>
            <a:r>
              <a:rPr lang="fr-FR" b="1" dirty="0" smtClean="0">
                <a:latin typeface="Advent Pro" panose="02000506040000020004" pitchFamily="2" charset="0"/>
              </a:rPr>
              <a:t>Référentiel Très Grande Echelle</a:t>
            </a:r>
            <a:endParaRPr lang="fr-FR" b="1" dirty="0" smtClean="0">
              <a:latin typeface="Advent Pro" panose="02000506040000020004" pitchFamily="2" charset="0"/>
            </a:endParaRPr>
          </a:p>
          <a:p>
            <a:pPr algn="ctr"/>
            <a:endParaRPr lang="fr-FR" dirty="0">
              <a:latin typeface="Advent Pro" panose="02000506040000020004" pitchFamily="2" charset="0"/>
            </a:endParaRPr>
          </a:p>
          <a:p>
            <a:r>
              <a:rPr lang="fr-FR" u="sng" dirty="0" smtClean="0">
                <a:latin typeface="Advent Pro" panose="02000506040000020004" pitchFamily="2" charset="0"/>
              </a:rPr>
              <a:t>Evolution réglementaire</a:t>
            </a:r>
          </a:p>
          <a:p>
            <a:endParaRPr lang="fr-FR" dirty="0">
              <a:latin typeface="Advent Pro" panose="02000506040000020004" pitchFamily="2" charset="0"/>
            </a:endParaRPr>
          </a:p>
          <a:p>
            <a:r>
              <a:rPr lang="fr-FR" i="1" dirty="0">
                <a:latin typeface="Advent Pro" panose="02000506040000020004" pitchFamily="2" charset="0"/>
              </a:rPr>
              <a:t>« Les exploitants de réseaux n’ayant pas participé à la convention de constitution initiale de la base contribuent financièrement, au prorata du kilométrage de voirie occupée dès lors que leur longueur dépasse 100 km de voirie dans la région administrative concernée </a:t>
            </a:r>
            <a:r>
              <a:rPr lang="fr-FR" i="1" dirty="0" smtClean="0">
                <a:latin typeface="Advent Pro" panose="02000506040000020004" pitchFamily="2" charset="0"/>
              </a:rPr>
              <a:t>:</a:t>
            </a:r>
          </a:p>
          <a:p>
            <a:endParaRPr lang="fr-FR" dirty="0">
              <a:latin typeface="Advent Pro" panose="02000506040000020004" pitchFamily="2" charset="0"/>
            </a:endParaRPr>
          </a:p>
          <a:p>
            <a:pPr marL="285750" lvl="0" indent="-285750">
              <a:buFont typeface="Arial" panose="020B0604020202020204" pitchFamily="34" charset="0"/>
              <a:buChar char="•"/>
            </a:pPr>
            <a:r>
              <a:rPr lang="fr-FR" i="1" dirty="0">
                <a:latin typeface="Advent Pro" panose="02000506040000020004" pitchFamily="2" charset="0"/>
              </a:rPr>
              <a:t>aux frais de constitution initiaux, </a:t>
            </a:r>
            <a:endParaRPr lang="fr-FR" dirty="0">
              <a:latin typeface="Advent Pro" panose="02000506040000020004" pitchFamily="2" charset="0"/>
            </a:endParaRPr>
          </a:p>
          <a:p>
            <a:pPr marL="285750" lvl="0" indent="-285750">
              <a:buFont typeface="Arial" panose="020B0604020202020204" pitchFamily="34" charset="0"/>
              <a:buChar char="•"/>
            </a:pPr>
            <a:r>
              <a:rPr lang="fr-FR" i="1" dirty="0">
                <a:latin typeface="Advent Pro" panose="02000506040000020004" pitchFamily="2" charset="0"/>
              </a:rPr>
              <a:t>aux frais de gestion du PCRS, en particulier sa mise à jour. »</a:t>
            </a:r>
            <a:endParaRPr lang="fr-FR" dirty="0">
              <a:latin typeface="Advent Pro" panose="02000506040000020004" pitchFamily="2" charset="0"/>
            </a:endParaRPr>
          </a:p>
          <a:p>
            <a:endParaRPr lang="fr-FR" dirty="0">
              <a:latin typeface="Advent Pro" panose="02000506040000020004" pitchFamily="2" charset="0"/>
            </a:endParaRPr>
          </a:p>
          <a:p>
            <a:pPr algn="ctr"/>
            <a:endParaRPr lang="fr-FR" dirty="0">
              <a:latin typeface="Advent Pro" panose="02000506040000020004" pitchFamily="2" charset="0"/>
            </a:endParaRPr>
          </a:p>
        </p:txBody>
      </p:sp>
    </p:spTree>
    <p:extLst>
      <p:ext uri="{BB962C8B-B14F-4D97-AF65-F5344CB8AC3E}">
        <p14:creationId xmlns:p14="http://schemas.microsoft.com/office/powerpoint/2010/main" val="957617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rotWithShape="1">
          <a:blip r:embed="rId3" cstate="email">
            <a:extLst>
              <a:ext uri="{28A0092B-C50C-407E-A947-70E740481C1C}">
                <a14:useLocalDpi xmlns:a14="http://schemas.microsoft.com/office/drawing/2010/main"/>
              </a:ext>
            </a:extLst>
          </a:blip>
          <a:srcRect l="7042" t="4352" r="7042" b="4274"/>
          <a:stretch/>
        </p:blipFill>
        <p:spPr>
          <a:xfrm>
            <a:off x="120649" y="1052736"/>
            <a:ext cx="8137868" cy="5688632"/>
          </a:xfrm>
          <a:prstGeom prst="rect">
            <a:avLst/>
          </a:prstGeom>
        </p:spPr>
      </p:pic>
      <p:pic>
        <p:nvPicPr>
          <p:cNvPr id="4" name="Imag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2771913" cy="523220"/>
          </a:xfrm>
          <a:prstGeom prst="rect">
            <a:avLst/>
          </a:prstGeom>
          <a:noFill/>
        </p:spPr>
        <p:txBody>
          <a:bodyPr wrap="none" rtlCol="0">
            <a:spAutoFit/>
          </a:bodyPr>
          <a:lstStyle/>
          <a:p>
            <a:r>
              <a:rPr lang="fr-FR" sz="2800" dirty="0" smtClean="0">
                <a:latin typeface="Advent Pro" panose="02000506040000020004" pitchFamily="2" charset="0"/>
              </a:rPr>
              <a:t>5. Revue de projets</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sp>
        <p:nvSpPr>
          <p:cNvPr id="8" name="Rectangle 7"/>
          <p:cNvSpPr/>
          <p:nvPr/>
        </p:nvSpPr>
        <p:spPr>
          <a:xfrm>
            <a:off x="2123728" y="966973"/>
            <a:ext cx="6362332" cy="1200329"/>
          </a:xfrm>
          <a:prstGeom prst="rect">
            <a:avLst/>
          </a:prstGeom>
        </p:spPr>
        <p:txBody>
          <a:bodyPr wrap="square">
            <a:spAutoFit/>
          </a:bodyPr>
          <a:lstStyle/>
          <a:p>
            <a:pPr algn="ctr"/>
            <a:r>
              <a:rPr lang="fr-FR" b="1" dirty="0" smtClean="0">
                <a:latin typeface="Advent Pro" panose="02000506040000020004" pitchFamily="2" charset="0"/>
              </a:rPr>
              <a:t>Référentiel Très Grande Echelle : état des lieux</a:t>
            </a:r>
            <a:endParaRPr lang="fr-FR" b="1" dirty="0" smtClean="0">
              <a:latin typeface="Advent Pro" panose="02000506040000020004" pitchFamily="2" charset="0"/>
            </a:endParaRPr>
          </a:p>
          <a:p>
            <a:pPr algn="ctr"/>
            <a:endParaRPr lang="fr-FR" dirty="0">
              <a:latin typeface="Advent Pro" panose="02000506040000020004" pitchFamily="2" charset="0"/>
            </a:endParaRPr>
          </a:p>
          <a:p>
            <a:endParaRPr lang="fr-FR" dirty="0">
              <a:latin typeface="Advent Pro" panose="02000506040000020004" pitchFamily="2" charset="0"/>
            </a:endParaRPr>
          </a:p>
          <a:p>
            <a:pPr algn="ctr"/>
            <a:endParaRPr lang="fr-FR" dirty="0">
              <a:latin typeface="Advent Pro" panose="02000506040000020004" pitchFamily="2" charset="0"/>
            </a:endParaRPr>
          </a:p>
        </p:txBody>
      </p:sp>
      <p:sp>
        <p:nvSpPr>
          <p:cNvPr id="2" name="ZoneTexte 1"/>
          <p:cNvSpPr txBox="1"/>
          <p:nvPr/>
        </p:nvSpPr>
        <p:spPr>
          <a:xfrm>
            <a:off x="6660232" y="5373216"/>
            <a:ext cx="2304256" cy="338554"/>
          </a:xfrm>
          <a:prstGeom prst="rect">
            <a:avLst/>
          </a:prstGeom>
          <a:solidFill>
            <a:schemeClr val="accent1">
              <a:lumMod val="75000"/>
            </a:schemeClr>
          </a:solidFill>
        </p:spPr>
        <p:txBody>
          <a:bodyPr wrap="square" rtlCol="0">
            <a:spAutoFit/>
          </a:bodyPr>
          <a:lstStyle/>
          <a:p>
            <a:r>
              <a:rPr lang="fr-FR" sz="1600" dirty="0" smtClean="0"/>
              <a:t>Territoire déjà couvert</a:t>
            </a:r>
            <a:endParaRPr lang="fr-FR" sz="1600" dirty="0"/>
          </a:p>
        </p:txBody>
      </p:sp>
      <p:sp>
        <p:nvSpPr>
          <p:cNvPr id="9" name="ZoneTexte 8"/>
          <p:cNvSpPr txBox="1"/>
          <p:nvPr/>
        </p:nvSpPr>
        <p:spPr>
          <a:xfrm>
            <a:off x="6669969" y="5796553"/>
            <a:ext cx="2304256" cy="584775"/>
          </a:xfrm>
          <a:prstGeom prst="rect">
            <a:avLst/>
          </a:prstGeom>
          <a:solidFill>
            <a:srgbClr val="FFC000"/>
          </a:solidFill>
        </p:spPr>
        <p:txBody>
          <a:bodyPr wrap="square" rtlCol="0">
            <a:spAutoFit/>
          </a:bodyPr>
          <a:lstStyle/>
          <a:p>
            <a:r>
              <a:rPr lang="fr-FR" sz="1600" dirty="0" smtClean="0"/>
              <a:t>Couverture projetée en 2018, 2019, 2020…</a:t>
            </a:r>
            <a:endParaRPr lang="fr-FR" sz="1600" dirty="0"/>
          </a:p>
        </p:txBody>
      </p:sp>
    </p:spTree>
    <p:extLst>
      <p:ext uri="{BB962C8B-B14F-4D97-AF65-F5344CB8AC3E}">
        <p14:creationId xmlns:p14="http://schemas.microsoft.com/office/powerpoint/2010/main" val="3876291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2" name="ZoneTexte 1"/>
          <p:cNvSpPr txBox="1"/>
          <p:nvPr/>
        </p:nvSpPr>
        <p:spPr>
          <a:xfrm>
            <a:off x="467544" y="156746"/>
            <a:ext cx="2444900" cy="523220"/>
          </a:xfrm>
          <a:prstGeom prst="rect">
            <a:avLst/>
          </a:prstGeom>
          <a:noFill/>
        </p:spPr>
        <p:txBody>
          <a:bodyPr wrap="none" rtlCol="0">
            <a:spAutoFit/>
          </a:bodyPr>
          <a:lstStyle/>
          <a:p>
            <a:r>
              <a:rPr lang="fr-FR" sz="2800" dirty="0" smtClean="0">
                <a:latin typeface="Advent Pro" panose="02000506040000020004" pitchFamily="2" charset="0"/>
              </a:rPr>
              <a:t>1. Retrait de l’Etat</a:t>
            </a:r>
            <a:endParaRPr lang="fr-FR" sz="2800" dirty="0">
              <a:latin typeface="Advent Pro" panose="02000506040000020004" pitchFamily="2" charset="0"/>
            </a:endParaRPr>
          </a:p>
        </p:txBody>
      </p:sp>
      <p:sp>
        <p:nvSpPr>
          <p:cNvPr id="5" name="ZoneTexte 4"/>
          <p:cNvSpPr txBox="1"/>
          <p:nvPr/>
        </p:nvSpPr>
        <p:spPr>
          <a:xfrm>
            <a:off x="486137" y="1340768"/>
            <a:ext cx="8424936" cy="3970318"/>
          </a:xfrm>
          <a:prstGeom prst="rect">
            <a:avLst/>
          </a:prstGeom>
          <a:noFill/>
        </p:spPr>
        <p:txBody>
          <a:bodyPr wrap="square" rtlCol="0">
            <a:spAutoFit/>
          </a:bodyPr>
          <a:lstStyle/>
          <a:p>
            <a:r>
              <a:rPr lang="fr-FR" dirty="0" smtClean="0">
                <a:latin typeface="Advent Pro" panose="02000506040000020004" pitchFamily="2" charset="0"/>
              </a:rPr>
              <a:t>Conformément à l’article 5.2 de la convention constitutive du GIP un adhérent du groupement à la possibilité de se retirer du GIP</a:t>
            </a:r>
          </a:p>
          <a:p>
            <a:endParaRPr lang="fr-FR" dirty="0">
              <a:latin typeface="Advent Pro" panose="02000506040000020004" pitchFamily="2" charset="0"/>
            </a:endParaRPr>
          </a:p>
          <a:p>
            <a:r>
              <a:rPr lang="fr-FR" dirty="0" smtClean="0">
                <a:latin typeface="Advent Pro" panose="02000506040000020004" pitchFamily="2" charset="0"/>
              </a:rPr>
              <a:t>L’Etat ayant confirmé son souhait de se retirer du GIP par courrier (AR) 3 mois avant la fin de l’exercice budgétaire et celui-ci s’étant acquitté de sa contribution financière sa demande est recevable.</a:t>
            </a:r>
          </a:p>
          <a:p>
            <a:pPr lvl="1"/>
            <a:endParaRPr lang="fr-FR" dirty="0" smtClean="0">
              <a:latin typeface="Advent Pro" panose="02000506040000020004" pitchFamily="2" charset="0"/>
            </a:endParaRPr>
          </a:p>
          <a:p>
            <a:pPr marL="742950" lvl="1" indent="-285750">
              <a:buFont typeface="Wingdings" panose="05000000000000000000" pitchFamily="2" charset="2"/>
              <a:buChar char="à"/>
            </a:pPr>
            <a:r>
              <a:rPr lang="fr-FR" dirty="0" smtClean="0">
                <a:latin typeface="Advent Pro" panose="02000506040000020004" pitchFamily="2" charset="0"/>
              </a:rPr>
              <a:t>Impact sur la Présidence </a:t>
            </a:r>
            <a:r>
              <a:rPr lang="fr-FR" dirty="0" smtClean="0">
                <a:latin typeface="Advent Pro" panose="02000506040000020004" pitchFamily="2" charset="0"/>
              </a:rPr>
              <a:t>du GIP</a:t>
            </a:r>
          </a:p>
          <a:p>
            <a:pPr marL="742950" lvl="1" indent="-285750">
              <a:buFont typeface="Wingdings" panose="05000000000000000000" pitchFamily="2" charset="2"/>
              <a:buChar char="à"/>
            </a:pPr>
            <a:endParaRPr lang="fr-FR" dirty="0">
              <a:latin typeface="Advent Pro" panose="02000506040000020004" pitchFamily="2" charset="0"/>
            </a:endParaRPr>
          </a:p>
          <a:p>
            <a:r>
              <a:rPr lang="fr-FR" dirty="0" smtClean="0">
                <a:latin typeface="Advent Pro" panose="02000506040000020004" pitchFamily="2" charset="0"/>
              </a:rPr>
              <a:t>A </a:t>
            </a:r>
            <a:r>
              <a:rPr lang="fr-FR" dirty="0">
                <a:latin typeface="Advent Pro" panose="02000506040000020004" pitchFamily="2" charset="0"/>
              </a:rPr>
              <a:t>compter du 1er janvier 2018, le Président de la Région Auvergne-Rhône-Alpes, Monsieur Laurent WAUQUIEZ ou sa représentante, Madame Juliette JARRY, Vice-Présidente du Conseil Régional Auvergne–Rhône-Alpes continueront d’assumer la Présidence jusqu’à l’adoption de la nouvelle convention constitutive du GIP</a:t>
            </a:r>
          </a:p>
          <a:p>
            <a:pPr lvl="1"/>
            <a:endParaRPr lang="fr-FR" dirty="0">
              <a:latin typeface="Advent Pro" panose="02000506040000020004" pitchFamily="2" charset="0"/>
            </a:endParaRPr>
          </a:p>
        </p:txBody>
      </p:sp>
    </p:spTree>
    <p:extLst>
      <p:ext uri="{BB962C8B-B14F-4D97-AF65-F5344CB8AC3E}">
        <p14:creationId xmlns:p14="http://schemas.microsoft.com/office/powerpoint/2010/main" val="31710571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2771913" cy="523220"/>
          </a:xfrm>
          <a:prstGeom prst="rect">
            <a:avLst/>
          </a:prstGeom>
          <a:noFill/>
        </p:spPr>
        <p:txBody>
          <a:bodyPr wrap="none" rtlCol="0">
            <a:spAutoFit/>
          </a:bodyPr>
          <a:lstStyle/>
          <a:p>
            <a:r>
              <a:rPr lang="fr-FR" sz="2800" dirty="0" smtClean="0">
                <a:latin typeface="Advent Pro" panose="02000506040000020004" pitchFamily="2" charset="0"/>
              </a:rPr>
              <a:t>5. Revue de projets</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sp>
        <p:nvSpPr>
          <p:cNvPr id="8" name="Rectangle 7"/>
          <p:cNvSpPr/>
          <p:nvPr/>
        </p:nvSpPr>
        <p:spPr>
          <a:xfrm>
            <a:off x="395536" y="1463873"/>
            <a:ext cx="8136904" cy="3693319"/>
          </a:xfrm>
          <a:prstGeom prst="rect">
            <a:avLst/>
          </a:prstGeom>
        </p:spPr>
        <p:txBody>
          <a:bodyPr wrap="square">
            <a:spAutoFit/>
          </a:bodyPr>
          <a:lstStyle/>
          <a:p>
            <a:r>
              <a:rPr lang="fr-FR" dirty="0" smtClean="0">
                <a:latin typeface="Advent Pro" panose="02000506040000020004" pitchFamily="2" charset="0"/>
              </a:rPr>
              <a:t>Nécessité de recentrer l’activité de </a:t>
            </a:r>
            <a:r>
              <a:rPr lang="fr-FR" dirty="0">
                <a:latin typeface="Advent Pro" panose="02000506040000020004" pitchFamily="2" charset="0"/>
              </a:rPr>
              <a:t>l’administrateur de la plateforme du CRAIG </a:t>
            </a:r>
            <a:r>
              <a:rPr lang="fr-FR" dirty="0" smtClean="0">
                <a:latin typeface="Advent Pro" panose="02000506040000020004" pitchFamily="2" charset="0"/>
              </a:rPr>
              <a:t>sur </a:t>
            </a:r>
            <a:r>
              <a:rPr lang="fr-FR" dirty="0">
                <a:latin typeface="Advent Pro" panose="02000506040000020004" pitchFamily="2" charset="0"/>
              </a:rPr>
              <a:t>la partie </a:t>
            </a:r>
            <a:r>
              <a:rPr lang="fr-FR" dirty="0" smtClean="0">
                <a:latin typeface="Advent Pro" panose="02000506040000020004" pitchFamily="2" charset="0"/>
              </a:rPr>
              <a:t>infrastructure,</a:t>
            </a:r>
          </a:p>
          <a:p>
            <a:endParaRPr lang="fr-FR" dirty="0">
              <a:latin typeface="Advent Pro" panose="02000506040000020004" pitchFamily="2" charset="0"/>
            </a:endParaRPr>
          </a:p>
          <a:p>
            <a:pPr marL="285750" indent="-285750">
              <a:buFont typeface="Wingdings" panose="05000000000000000000" pitchFamily="2" charset="2"/>
              <a:buChar char="à"/>
            </a:pPr>
            <a:r>
              <a:rPr lang="fr-FR" dirty="0" smtClean="0">
                <a:latin typeface="Advent Pro" panose="02000506040000020004" pitchFamily="2" charset="0"/>
              </a:rPr>
              <a:t>Proposition de recruter </a:t>
            </a:r>
            <a:r>
              <a:rPr lang="fr-FR" dirty="0">
                <a:latin typeface="Advent Pro" panose="02000506040000020004" pitchFamily="2" charset="0"/>
              </a:rPr>
              <a:t>un </a:t>
            </a:r>
            <a:r>
              <a:rPr lang="fr-FR" b="1" dirty="0">
                <a:latin typeface="Advent Pro" panose="02000506040000020004" pitchFamily="2" charset="0"/>
              </a:rPr>
              <a:t>technicien développeur / </a:t>
            </a:r>
            <a:r>
              <a:rPr lang="fr-FR" b="1" dirty="0" err="1">
                <a:latin typeface="Advent Pro" panose="02000506040000020004" pitchFamily="2" charset="0"/>
              </a:rPr>
              <a:t>webmasteur</a:t>
            </a:r>
            <a:r>
              <a:rPr lang="fr-FR" b="1" dirty="0">
                <a:latin typeface="Advent Pro" panose="02000506040000020004" pitchFamily="2" charset="0"/>
              </a:rPr>
              <a:t> </a:t>
            </a:r>
            <a:r>
              <a:rPr lang="fr-FR" dirty="0">
                <a:latin typeface="Advent Pro" panose="02000506040000020004" pitchFamily="2" charset="0"/>
              </a:rPr>
              <a:t>pour assurer le développement des outils utilisés par la plate-forme du CRAIG et le suivi des corrections fonctionnelles. </a:t>
            </a:r>
            <a:endParaRPr lang="fr-FR" dirty="0" smtClean="0">
              <a:latin typeface="Advent Pro" panose="02000506040000020004" pitchFamily="2" charset="0"/>
            </a:endParaRPr>
          </a:p>
          <a:p>
            <a:pPr marL="285750" indent="-285750">
              <a:buFont typeface="Wingdings" panose="05000000000000000000" pitchFamily="2" charset="2"/>
              <a:buChar char="à"/>
            </a:pPr>
            <a:r>
              <a:rPr lang="fr-FR" dirty="0">
                <a:latin typeface="Advent Pro" panose="02000506040000020004" pitchFamily="2" charset="0"/>
              </a:rPr>
              <a:t>Proposition de recruter </a:t>
            </a:r>
            <a:r>
              <a:rPr lang="fr-FR" dirty="0">
                <a:latin typeface="Advent Pro" panose="02000506040000020004" pitchFamily="2" charset="0"/>
              </a:rPr>
              <a:t>pour une durée d’un an (reconductible) d’un </a:t>
            </a:r>
            <a:r>
              <a:rPr lang="fr-FR" b="1" dirty="0">
                <a:latin typeface="Advent Pro" panose="02000506040000020004" pitchFamily="2" charset="0"/>
              </a:rPr>
              <a:t>2nd technicien topographe</a:t>
            </a:r>
            <a:r>
              <a:rPr lang="fr-FR" dirty="0">
                <a:latin typeface="Advent Pro" panose="02000506040000020004" pitchFamily="2" charset="0"/>
              </a:rPr>
              <a:t> avec des connaissances en </a:t>
            </a:r>
            <a:r>
              <a:rPr lang="fr-FR" dirty="0" smtClean="0">
                <a:latin typeface="Advent Pro" panose="02000506040000020004" pitchFamily="2" charset="0"/>
              </a:rPr>
              <a:t>géomatique.</a:t>
            </a:r>
          </a:p>
          <a:p>
            <a:pPr marL="285750" indent="-285750">
              <a:buFont typeface="Wingdings" panose="05000000000000000000" pitchFamily="2" charset="2"/>
              <a:buChar char="à"/>
            </a:pPr>
            <a:endParaRPr lang="fr-FR" dirty="0">
              <a:latin typeface="Advent Pro" panose="02000506040000020004" pitchFamily="2" charset="0"/>
            </a:endParaRPr>
          </a:p>
          <a:p>
            <a:r>
              <a:rPr lang="fr-FR" b="1" dirty="0">
                <a:latin typeface="Advent Pro" panose="02000506040000020004" pitchFamily="2" charset="0"/>
              </a:rPr>
              <a:t>Les exploitants de réseaux signataires des conventions contribuent au fonctionnement du GIP à hauteur de 131 200 € en 2018. Ces postes seront financés grâce à cet apport.</a:t>
            </a:r>
          </a:p>
          <a:p>
            <a:endParaRPr lang="fr-FR" dirty="0">
              <a:latin typeface="Advent Pro" panose="02000506040000020004" pitchFamily="2" charset="0"/>
            </a:endParaRPr>
          </a:p>
          <a:p>
            <a:pPr marL="285750" indent="-285750">
              <a:buFont typeface="Wingdings" panose="05000000000000000000" pitchFamily="2" charset="2"/>
              <a:buChar char="à"/>
            </a:pPr>
            <a:endParaRPr lang="fr-FR" dirty="0">
              <a:latin typeface="Advent Pro" panose="02000506040000020004" pitchFamily="2" charset="0"/>
            </a:endParaRPr>
          </a:p>
        </p:txBody>
      </p:sp>
      <p:sp>
        <p:nvSpPr>
          <p:cNvPr id="2" name="Rectangle 1"/>
          <p:cNvSpPr/>
          <p:nvPr/>
        </p:nvSpPr>
        <p:spPr>
          <a:xfrm>
            <a:off x="395536" y="827420"/>
            <a:ext cx="3063659" cy="369332"/>
          </a:xfrm>
          <a:prstGeom prst="rect">
            <a:avLst/>
          </a:prstGeom>
        </p:spPr>
        <p:txBody>
          <a:bodyPr wrap="none">
            <a:spAutoFit/>
          </a:bodyPr>
          <a:lstStyle/>
          <a:p>
            <a:pPr algn="ctr"/>
            <a:r>
              <a:rPr lang="fr-FR" b="1" dirty="0">
                <a:latin typeface="Advent Pro" panose="02000506040000020004" pitchFamily="2" charset="0"/>
              </a:rPr>
              <a:t>Référentiel Très Grande Echelle</a:t>
            </a:r>
          </a:p>
        </p:txBody>
      </p:sp>
    </p:spTree>
    <p:extLst>
      <p:ext uri="{BB962C8B-B14F-4D97-AF65-F5344CB8AC3E}">
        <p14:creationId xmlns:p14="http://schemas.microsoft.com/office/powerpoint/2010/main" val="18401164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2771913" cy="523220"/>
          </a:xfrm>
          <a:prstGeom prst="rect">
            <a:avLst/>
          </a:prstGeom>
          <a:noFill/>
        </p:spPr>
        <p:txBody>
          <a:bodyPr wrap="none" rtlCol="0">
            <a:spAutoFit/>
          </a:bodyPr>
          <a:lstStyle/>
          <a:p>
            <a:r>
              <a:rPr lang="fr-FR" sz="2800" dirty="0" smtClean="0">
                <a:latin typeface="Advent Pro" panose="02000506040000020004" pitchFamily="2" charset="0"/>
              </a:rPr>
              <a:t>5. Revue de projets</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graphicFrame>
        <p:nvGraphicFramePr>
          <p:cNvPr id="2" name="Tableau 1"/>
          <p:cNvGraphicFramePr>
            <a:graphicFrameLocks noGrp="1"/>
          </p:cNvGraphicFramePr>
          <p:nvPr>
            <p:extLst>
              <p:ext uri="{D42A27DB-BD31-4B8C-83A1-F6EECF244321}">
                <p14:modId xmlns:p14="http://schemas.microsoft.com/office/powerpoint/2010/main" val="122281402"/>
              </p:ext>
            </p:extLst>
          </p:nvPr>
        </p:nvGraphicFramePr>
        <p:xfrm>
          <a:off x="467544" y="980728"/>
          <a:ext cx="8208912" cy="5558028"/>
        </p:xfrm>
        <a:graphic>
          <a:graphicData uri="http://schemas.openxmlformats.org/drawingml/2006/table">
            <a:tbl>
              <a:tblPr firstRow="1" firstCol="1" bandRow="1">
                <a:tableStyleId>{5C22544A-7EE6-4342-B048-85BDC9FD1C3A}</a:tableStyleId>
              </a:tblPr>
              <a:tblGrid>
                <a:gridCol w="8208912"/>
              </a:tblGrid>
              <a:tr h="0">
                <a:tc>
                  <a:txBody>
                    <a:bodyPr/>
                    <a:lstStyle/>
                    <a:p>
                      <a:pPr>
                        <a:lnSpc>
                          <a:spcPct val="115000"/>
                        </a:lnSpc>
                        <a:spcAft>
                          <a:spcPts val="0"/>
                        </a:spcAft>
                      </a:pPr>
                      <a:r>
                        <a:rPr lang="fr-FR" sz="1800" b="1" kern="1200" dirty="0">
                          <a:solidFill>
                            <a:schemeClr val="tx1"/>
                          </a:solidFill>
                          <a:effectLst/>
                          <a:latin typeface="Advent Pro" panose="02000506040000020004" pitchFamily="2" charset="0"/>
                          <a:ea typeface="+mn-ea"/>
                          <a:cs typeface="+mn-cs"/>
                        </a:rPr>
                        <a:t>Décisions proposées :</a:t>
                      </a:r>
                    </a:p>
                  </a:txBody>
                  <a:tcPr marL="68580" marR="68580" marT="0" marB="0">
                    <a:solidFill>
                      <a:srgbClr val="CCCCFF"/>
                    </a:solidFill>
                  </a:tcPr>
                </a:tc>
              </a:tr>
              <a:tr h="0">
                <a:tc>
                  <a:txBody>
                    <a:bodyPr/>
                    <a:lstStyle/>
                    <a:p>
                      <a:pPr marL="285750" lvl="0" indent="-285750" algn="l" defTabSz="914400" rtl="0" eaLnBrk="1" latinLnBrk="0" hangingPunct="1">
                        <a:spcAft>
                          <a:spcPts val="0"/>
                        </a:spcAft>
                        <a:buFontTx/>
                        <a:buChar char="-"/>
                      </a:pPr>
                      <a:r>
                        <a:rPr lang="fr-FR" sz="1800" b="0" kern="1200" dirty="0">
                          <a:solidFill>
                            <a:schemeClr val="tx1"/>
                          </a:solidFill>
                          <a:latin typeface="Advent Pro" panose="02000506040000020004" pitchFamily="2" charset="0"/>
                          <a:ea typeface="+mn-ea"/>
                          <a:cs typeface="+mn-cs"/>
                        </a:rPr>
                        <a:t>Approuver la convention de partenariat avec le Syndicat Intercommunal d’Electricité et de Gaz du Puy-de-Dôme et autoriser le CRAIG à signer la convention.</a:t>
                      </a:r>
                    </a:p>
                    <a:p>
                      <a:pPr marL="0" lvl="0" indent="0" algn="l" defTabSz="914400" rtl="0" eaLnBrk="1" latinLnBrk="0" hangingPunct="1">
                        <a:spcAft>
                          <a:spcPts val="0"/>
                        </a:spcAft>
                        <a:buFontTx/>
                        <a:buNone/>
                      </a:pPr>
                      <a:endParaRPr lang="fr-FR" sz="1800" b="0" kern="1200" dirty="0">
                        <a:solidFill>
                          <a:schemeClr val="tx1"/>
                        </a:solidFill>
                        <a:latin typeface="Advent Pro" panose="02000506040000020004" pitchFamily="2" charset="0"/>
                        <a:ea typeface="+mn-ea"/>
                        <a:cs typeface="+mn-cs"/>
                      </a:endParaRPr>
                    </a:p>
                    <a:p>
                      <a:pPr marL="285750" lvl="0" indent="-285750" algn="l" defTabSz="914400" rtl="0" eaLnBrk="1" latinLnBrk="0" hangingPunct="1">
                        <a:spcAft>
                          <a:spcPts val="0"/>
                        </a:spcAft>
                        <a:buFontTx/>
                        <a:buChar char="-"/>
                      </a:pPr>
                      <a:r>
                        <a:rPr lang="fr-FR" sz="1800" b="0" kern="1200" dirty="0">
                          <a:solidFill>
                            <a:schemeClr val="tx1"/>
                          </a:solidFill>
                          <a:latin typeface="Advent Pro" panose="02000506040000020004" pitchFamily="2" charset="0"/>
                          <a:ea typeface="+mn-ea"/>
                          <a:cs typeface="+mn-cs"/>
                        </a:rPr>
                        <a:t>Approuver les avenants aux conventions des départements du Cantal et de l’Allier pour la constitution et le maintien d’un fond plan très grande échelle et autoriser le CRAIG à signer les conventions de partenariat.</a:t>
                      </a:r>
                    </a:p>
                    <a:p>
                      <a:pPr marL="0" lvl="0" indent="0" algn="l" defTabSz="914400" rtl="0" eaLnBrk="1" latinLnBrk="0" hangingPunct="1">
                        <a:spcAft>
                          <a:spcPts val="0"/>
                        </a:spcAft>
                        <a:buFontTx/>
                        <a:buNone/>
                      </a:pPr>
                      <a:endParaRPr lang="fr-FR" sz="1800" b="0" kern="1200" dirty="0">
                        <a:solidFill>
                          <a:schemeClr val="tx1"/>
                        </a:solidFill>
                        <a:latin typeface="Advent Pro" panose="02000506040000020004" pitchFamily="2" charset="0"/>
                        <a:ea typeface="+mn-ea"/>
                        <a:cs typeface="+mn-cs"/>
                      </a:endParaRPr>
                    </a:p>
                    <a:p>
                      <a:pPr marL="285750" lvl="0" indent="-285750" algn="l" defTabSz="914400" rtl="0" eaLnBrk="1" latinLnBrk="0" hangingPunct="1">
                        <a:spcAft>
                          <a:spcPts val="0"/>
                        </a:spcAft>
                        <a:buFontTx/>
                        <a:buChar char="-"/>
                      </a:pPr>
                      <a:r>
                        <a:rPr lang="fr-FR" sz="1800" b="0" kern="1200" dirty="0">
                          <a:solidFill>
                            <a:schemeClr val="tx1"/>
                          </a:solidFill>
                          <a:latin typeface="Advent Pro" panose="02000506040000020004" pitchFamily="2" charset="0"/>
                          <a:ea typeface="+mn-ea"/>
                          <a:cs typeface="+mn-cs"/>
                        </a:rPr>
                        <a:t>Approuver la convention de partenariat avec le Syndicat Intercommunal d’Electrification de l’Ain et autoriser le CRAIG à signer la convention.</a:t>
                      </a:r>
                    </a:p>
                    <a:p>
                      <a:pPr marL="0" lvl="0" indent="0" algn="l" defTabSz="914400" rtl="0" eaLnBrk="1" latinLnBrk="0" hangingPunct="1">
                        <a:spcAft>
                          <a:spcPts val="0"/>
                        </a:spcAft>
                        <a:buFontTx/>
                        <a:buNone/>
                      </a:pPr>
                      <a:endParaRPr lang="fr-FR" sz="1800" b="0" kern="1200" dirty="0">
                        <a:solidFill>
                          <a:schemeClr val="tx1"/>
                        </a:solidFill>
                        <a:latin typeface="Advent Pro" panose="02000506040000020004" pitchFamily="2" charset="0"/>
                        <a:ea typeface="+mn-ea"/>
                        <a:cs typeface="+mn-cs"/>
                      </a:endParaRPr>
                    </a:p>
                    <a:p>
                      <a:pPr marL="285750" lvl="0" indent="-285750" algn="l" defTabSz="914400" rtl="0" eaLnBrk="1" latinLnBrk="0" hangingPunct="1">
                        <a:spcAft>
                          <a:spcPts val="0"/>
                        </a:spcAft>
                        <a:buFontTx/>
                        <a:buChar char="-"/>
                      </a:pPr>
                      <a:r>
                        <a:rPr lang="fr-FR" sz="1800" b="0" kern="1200" dirty="0">
                          <a:solidFill>
                            <a:schemeClr val="tx1"/>
                          </a:solidFill>
                          <a:latin typeface="Advent Pro" panose="02000506040000020004" pitchFamily="2" charset="0"/>
                          <a:ea typeface="+mn-ea"/>
                          <a:cs typeface="+mn-cs"/>
                        </a:rPr>
                        <a:t>Autoriser le CRAIG à lancer les marchés suivants :</a:t>
                      </a:r>
                    </a:p>
                    <a:p>
                      <a:pPr marL="742950" lvl="1" indent="-285750" algn="l" defTabSz="914400" rtl="0" eaLnBrk="1" latinLnBrk="0" hangingPunct="1">
                        <a:spcAft>
                          <a:spcPts val="0"/>
                        </a:spcAft>
                        <a:buFontTx/>
                        <a:buChar char="-"/>
                      </a:pPr>
                      <a:r>
                        <a:rPr lang="fr-FR" sz="1400" b="0" kern="1200" dirty="0">
                          <a:solidFill>
                            <a:schemeClr val="tx1"/>
                          </a:solidFill>
                          <a:latin typeface="Advent Pro" panose="02000506040000020004" pitchFamily="2" charset="0"/>
                          <a:ea typeface="+mn-ea"/>
                          <a:cs typeface="+mn-cs"/>
                        </a:rPr>
                        <a:t>Marché d’</a:t>
                      </a:r>
                      <a:r>
                        <a:rPr lang="fr-FR" sz="1400" b="0" kern="1200" dirty="0" err="1">
                          <a:solidFill>
                            <a:schemeClr val="tx1"/>
                          </a:solidFill>
                          <a:latin typeface="Advent Pro" panose="02000506040000020004" pitchFamily="2" charset="0"/>
                          <a:ea typeface="+mn-ea"/>
                          <a:cs typeface="+mn-cs"/>
                        </a:rPr>
                        <a:t>orthorectification</a:t>
                      </a:r>
                      <a:r>
                        <a:rPr lang="fr-FR" sz="1400" b="0" kern="1200" dirty="0">
                          <a:solidFill>
                            <a:schemeClr val="tx1"/>
                          </a:solidFill>
                          <a:latin typeface="Advent Pro" panose="02000506040000020004" pitchFamily="2" charset="0"/>
                          <a:ea typeface="+mn-ea"/>
                          <a:cs typeface="+mn-cs"/>
                        </a:rPr>
                        <a:t> des PVA réalisées par ENEDIS sur le Puy de Dôme</a:t>
                      </a:r>
                    </a:p>
                    <a:p>
                      <a:pPr marL="742950" lvl="1" indent="-285750" algn="l" defTabSz="914400" rtl="0" eaLnBrk="1" latinLnBrk="0" hangingPunct="1">
                        <a:spcAft>
                          <a:spcPts val="0"/>
                        </a:spcAft>
                        <a:buFontTx/>
                        <a:buChar char="-"/>
                      </a:pPr>
                      <a:r>
                        <a:rPr lang="fr-FR" sz="1400" b="0" kern="1200" dirty="0">
                          <a:solidFill>
                            <a:schemeClr val="tx1"/>
                          </a:solidFill>
                          <a:latin typeface="Advent Pro" panose="02000506040000020004" pitchFamily="2" charset="0"/>
                          <a:ea typeface="+mn-ea"/>
                          <a:cs typeface="+mn-cs"/>
                        </a:rPr>
                        <a:t>Marché(s) d’acquisition d’un orthophotoplan 5 cm (précision 10 cm) sur le département du Cantal (2nde tranche), sur l’Allier (1 000 km²), l’Ain (150 km²), le Puy de Dôme (890 km²), Valence Romans (1000 km²)</a:t>
                      </a:r>
                    </a:p>
                    <a:p>
                      <a:pPr marL="742950" lvl="1" indent="-285750" algn="l" defTabSz="914400" rtl="0" eaLnBrk="1" latinLnBrk="0" hangingPunct="1">
                        <a:spcAft>
                          <a:spcPts val="0"/>
                        </a:spcAft>
                        <a:buFontTx/>
                        <a:buChar char="-"/>
                      </a:pPr>
                      <a:r>
                        <a:rPr lang="fr-FR" sz="1400" b="0" kern="1200" dirty="0">
                          <a:solidFill>
                            <a:schemeClr val="tx1"/>
                          </a:solidFill>
                          <a:latin typeface="Advent Pro" panose="02000506040000020004" pitchFamily="2" charset="0"/>
                          <a:ea typeface="+mn-ea"/>
                          <a:cs typeface="+mn-cs"/>
                        </a:rPr>
                        <a:t>Marché(s) de mise à jour du Référentiel Très Grande Echelle sur l’Auvergne</a:t>
                      </a:r>
                    </a:p>
                    <a:p>
                      <a:pPr marL="0" lvl="0" indent="0" algn="l" defTabSz="914400" rtl="0" eaLnBrk="1" latinLnBrk="0" hangingPunct="1">
                        <a:spcAft>
                          <a:spcPts val="0"/>
                        </a:spcAft>
                        <a:buFontTx/>
                        <a:buNone/>
                      </a:pPr>
                      <a:endParaRPr lang="fr-FR" sz="1800" b="0" kern="1200" dirty="0">
                        <a:solidFill>
                          <a:schemeClr val="tx1"/>
                        </a:solidFill>
                        <a:latin typeface="Advent Pro" panose="02000506040000020004" pitchFamily="2" charset="0"/>
                        <a:ea typeface="+mn-ea"/>
                        <a:cs typeface="+mn-cs"/>
                      </a:endParaRPr>
                    </a:p>
                    <a:p>
                      <a:pPr marL="285750" lvl="0" indent="-285750" algn="l" defTabSz="914400" rtl="0" eaLnBrk="1" latinLnBrk="0" hangingPunct="1">
                        <a:spcAft>
                          <a:spcPts val="0"/>
                        </a:spcAft>
                        <a:buFontTx/>
                        <a:buChar char="-"/>
                      </a:pPr>
                      <a:r>
                        <a:rPr lang="fr-FR" sz="1800" b="0" kern="1200" dirty="0">
                          <a:solidFill>
                            <a:schemeClr val="tx1"/>
                          </a:solidFill>
                          <a:latin typeface="Advent Pro" panose="02000506040000020004" pitchFamily="2" charset="0"/>
                          <a:ea typeface="+mn-ea"/>
                          <a:cs typeface="+mn-cs"/>
                        </a:rPr>
                        <a:t>Approuver le recrutement d’un technicien topographe/SIG pour une durée d’un an </a:t>
                      </a:r>
                      <a:r>
                        <a:rPr lang="fr-FR" sz="1800" b="0" kern="1200" dirty="0" smtClean="0">
                          <a:solidFill>
                            <a:schemeClr val="tx1"/>
                          </a:solidFill>
                          <a:latin typeface="Advent Pro" panose="02000506040000020004" pitchFamily="2" charset="0"/>
                          <a:ea typeface="+mn-ea"/>
                          <a:cs typeface="+mn-cs"/>
                        </a:rPr>
                        <a:t>reconductible</a:t>
                      </a:r>
                    </a:p>
                    <a:p>
                      <a:pPr marL="285750" lvl="0" indent="-285750" algn="l" defTabSz="914400" rtl="0" eaLnBrk="1" latinLnBrk="0" hangingPunct="1">
                        <a:spcAft>
                          <a:spcPts val="0"/>
                        </a:spcAft>
                        <a:buFontTx/>
                        <a:buChar char="-"/>
                      </a:pPr>
                      <a:r>
                        <a:rPr lang="fr-FR" sz="1800" b="0" kern="1200" dirty="0" smtClean="0">
                          <a:solidFill>
                            <a:schemeClr val="tx1"/>
                          </a:solidFill>
                          <a:latin typeface="Advent Pro" panose="02000506040000020004" pitchFamily="2" charset="0"/>
                          <a:ea typeface="+mn-ea"/>
                          <a:cs typeface="+mn-cs"/>
                        </a:rPr>
                        <a:t>Approuver </a:t>
                      </a:r>
                      <a:r>
                        <a:rPr lang="fr-FR" sz="1800" b="0" kern="1200" dirty="0">
                          <a:solidFill>
                            <a:schemeClr val="tx1"/>
                          </a:solidFill>
                          <a:latin typeface="Advent Pro" panose="02000506040000020004" pitchFamily="2" charset="0"/>
                          <a:ea typeface="+mn-ea"/>
                          <a:cs typeface="+mn-cs"/>
                        </a:rPr>
                        <a:t>le recrutement d’un technicien développeur / </a:t>
                      </a:r>
                      <a:r>
                        <a:rPr lang="fr-FR" sz="1800" b="0" kern="1200" dirty="0" err="1">
                          <a:solidFill>
                            <a:schemeClr val="tx1"/>
                          </a:solidFill>
                          <a:latin typeface="Advent Pro" panose="02000506040000020004" pitchFamily="2" charset="0"/>
                          <a:ea typeface="+mn-ea"/>
                          <a:cs typeface="+mn-cs"/>
                        </a:rPr>
                        <a:t>webmasteur</a:t>
                      </a:r>
                      <a:r>
                        <a:rPr lang="fr-FR" sz="1800" b="0" kern="1200" dirty="0">
                          <a:solidFill>
                            <a:schemeClr val="tx1"/>
                          </a:solidFill>
                          <a:latin typeface="Advent Pro" panose="02000506040000020004" pitchFamily="2" charset="0"/>
                          <a:ea typeface="+mn-ea"/>
                          <a:cs typeface="+mn-cs"/>
                        </a:rPr>
                        <a:t> pour une durée d’un an reconductible </a:t>
                      </a:r>
                      <a:r>
                        <a:rPr lang="fr-FR" sz="900" dirty="0">
                          <a:effectLst/>
                        </a:rPr>
                        <a:t> </a:t>
                      </a:r>
                      <a:endParaRPr lang="fr-FR" sz="120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bl>
          </a:graphicData>
        </a:graphic>
      </p:graphicFrame>
      <p:sp>
        <p:nvSpPr>
          <p:cNvPr id="5" name="Rectangle 1"/>
          <p:cNvSpPr>
            <a:spLocks noChangeArrowheads="1"/>
          </p:cNvSpPr>
          <p:nvPr/>
        </p:nvSpPr>
        <p:spPr bwMode="auto">
          <a:xfrm>
            <a:off x="1512888" y="24050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val="16967949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6353021" cy="523220"/>
          </a:xfrm>
          <a:prstGeom prst="rect">
            <a:avLst/>
          </a:prstGeom>
          <a:noFill/>
        </p:spPr>
        <p:txBody>
          <a:bodyPr wrap="none" rtlCol="0">
            <a:spAutoFit/>
          </a:bodyPr>
          <a:lstStyle/>
          <a:p>
            <a:r>
              <a:rPr lang="fr-FR" sz="2800" dirty="0" smtClean="0">
                <a:latin typeface="Advent Pro" panose="02000506040000020004" pitchFamily="2" charset="0"/>
              </a:rPr>
              <a:t>5. Mettre en place une démarche d’adressage</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pic>
        <p:nvPicPr>
          <p:cNvPr id="2" name="Imag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93887" y="980728"/>
            <a:ext cx="3903759" cy="551723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7" name="Imag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7745" y="980727"/>
            <a:ext cx="3902247" cy="555343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371482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6632"/>
            <a:ext cx="8208912" cy="587853"/>
          </a:xfrm>
          <a:prstGeom prst="rect">
            <a:avLst/>
          </a:prstGeom>
        </p:spPr>
        <p:txBody>
          <a:bodyPr wrap="square">
            <a:spAutoFit/>
          </a:bodyPr>
          <a:lstStyle/>
          <a:p>
            <a:pPr>
              <a:lnSpc>
                <a:spcPct val="115000"/>
              </a:lnSpc>
              <a:spcBef>
                <a:spcPts val="1000"/>
              </a:spcBef>
              <a:spcAft>
                <a:spcPts val="400"/>
              </a:spcAft>
            </a:pPr>
            <a:r>
              <a:rPr lang="fr-FR" sz="2800" dirty="0" smtClean="0">
                <a:latin typeface="Advent Pro" panose="02000506040000020004" pitchFamily="2" charset="0"/>
              </a:rPr>
              <a:t>6. </a:t>
            </a:r>
            <a:r>
              <a:rPr lang="x-none" sz="2800" dirty="0" smtClean="0">
                <a:latin typeface="Advent Pro" panose="02000506040000020004" pitchFamily="2" charset="0"/>
              </a:rPr>
              <a:t>Hébergement </a:t>
            </a:r>
            <a:r>
              <a:rPr lang="x-none" sz="2800" dirty="0">
                <a:latin typeface="Advent Pro" panose="02000506040000020004" pitchFamily="2" charset="0"/>
              </a:rPr>
              <a:t>du site Information Acquéreurs Locataires</a:t>
            </a:r>
            <a:endParaRPr lang="fr-FR" sz="2800" dirty="0">
              <a:latin typeface="Advent Pro" panose="02000506040000020004" pitchFamily="2"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2497279256"/>
              </p:ext>
            </p:extLst>
          </p:nvPr>
        </p:nvGraphicFramePr>
        <p:xfrm>
          <a:off x="497835" y="5157192"/>
          <a:ext cx="8199811" cy="605282"/>
        </p:xfrm>
        <a:graphic>
          <a:graphicData uri="http://schemas.openxmlformats.org/drawingml/2006/table">
            <a:tbl>
              <a:tblPr firstRow="1" firstCol="1" bandRow="1">
                <a:tableStyleId>{5C22544A-7EE6-4342-B048-85BDC9FD1C3A}</a:tableStyleId>
              </a:tblPr>
              <a:tblGrid>
                <a:gridCol w="8199811"/>
              </a:tblGrid>
              <a:tr h="0">
                <a:tc>
                  <a:txBody>
                    <a:bodyPr/>
                    <a:lstStyle/>
                    <a:p>
                      <a:pPr>
                        <a:lnSpc>
                          <a:spcPct val="115000"/>
                        </a:lnSpc>
                        <a:spcAft>
                          <a:spcPts val="0"/>
                        </a:spcAft>
                      </a:pPr>
                      <a:r>
                        <a:rPr lang="fr-FR" sz="1800" b="1" kern="1200" dirty="0" smtClean="0">
                          <a:solidFill>
                            <a:schemeClr val="tx1"/>
                          </a:solidFill>
                          <a:effectLst/>
                          <a:latin typeface="Advent Pro" panose="02000506040000020004" pitchFamily="2" charset="0"/>
                          <a:ea typeface="+mn-ea"/>
                          <a:cs typeface="+mn-cs"/>
                        </a:rPr>
                        <a:t>Décision proposée</a:t>
                      </a:r>
                      <a:r>
                        <a:rPr lang="fr-FR" sz="1800" b="1" kern="1200" dirty="0">
                          <a:solidFill>
                            <a:schemeClr val="tx1"/>
                          </a:solidFill>
                          <a:effectLst/>
                          <a:latin typeface="Advent Pro" panose="02000506040000020004" pitchFamily="2" charset="0"/>
                          <a:ea typeface="+mn-ea"/>
                          <a:cs typeface="+mn-cs"/>
                        </a:rPr>
                        <a:t> :</a:t>
                      </a:r>
                    </a:p>
                  </a:txBody>
                  <a:tcPr marL="68580" marR="68580" marT="0" marB="0">
                    <a:solidFill>
                      <a:srgbClr val="CCCCFF"/>
                    </a:solidFill>
                  </a:tcPr>
                </a:tc>
              </a:tr>
              <a:tr h="0">
                <a:tc>
                  <a:txBody>
                    <a:bodyPr/>
                    <a:lstStyle/>
                    <a:p>
                      <a:pPr marL="342900" lvl="0" indent="-342900" algn="just">
                        <a:lnSpc>
                          <a:spcPct val="115000"/>
                        </a:lnSpc>
                        <a:spcAft>
                          <a:spcPts val="0"/>
                        </a:spcAft>
                        <a:buFont typeface="Tahoma" panose="020B0604030504040204" pitchFamily="34" charset="0"/>
                        <a:buChar char="-"/>
                      </a:pPr>
                      <a:r>
                        <a:rPr lang="fr-FR" sz="1800" b="0" kern="1200" dirty="0">
                          <a:solidFill>
                            <a:schemeClr val="tx1"/>
                          </a:solidFill>
                          <a:effectLst/>
                          <a:latin typeface="Advent Pro" panose="02000506040000020004" pitchFamily="2" charset="0"/>
                          <a:ea typeface="+mn-ea"/>
                          <a:cs typeface="+mn-cs"/>
                        </a:rPr>
                        <a:t>Approuver la reconduction de l’hébergement du site IAL pour une période d’un an.</a:t>
                      </a:r>
                    </a:p>
                  </a:txBody>
                  <a:tcPr marL="68580" marR="68580" marT="0" marB="0">
                    <a:solidFill>
                      <a:schemeClr val="bg1"/>
                    </a:solidFill>
                  </a:tcPr>
                </a:tc>
              </a:tr>
            </a:tbl>
          </a:graphicData>
        </a:graphic>
      </p:graphicFrame>
      <p:pic>
        <p:nvPicPr>
          <p:cNvPr id="6" name="Imag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897440" y="1306391"/>
            <a:ext cx="5400600" cy="3744416"/>
          </a:xfrm>
          <a:prstGeom prst="rect">
            <a:avLst/>
          </a:prstGeom>
        </p:spPr>
      </p:pic>
    </p:spTree>
    <p:extLst>
      <p:ext uri="{BB962C8B-B14F-4D97-AF65-F5344CB8AC3E}">
        <p14:creationId xmlns:p14="http://schemas.microsoft.com/office/powerpoint/2010/main" val="6074309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4597734" cy="523220"/>
          </a:xfrm>
          <a:prstGeom prst="rect">
            <a:avLst/>
          </a:prstGeom>
          <a:noFill/>
        </p:spPr>
        <p:txBody>
          <a:bodyPr wrap="none" rtlCol="0">
            <a:spAutoFit/>
          </a:bodyPr>
          <a:lstStyle/>
          <a:p>
            <a:r>
              <a:rPr lang="fr-FR" sz="2800" dirty="0">
                <a:latin typeface="Advent Pro" panose="02000506040000020004" pitchFamily="2" charset="0"/>
              </a:rPr>
              <a:t>6</a:t>
            </a:r>
            <a:r>
              <a:rPr lang="fr-FR" sz="2800" dirty="0" smtClean="0">
                <a:latin typeface="Advent Pro" panose="02000506040000020004" pitchFamily="2" charset="0"/>
              </a:rPr>
              <a:t>. BP 2017 Décision modificative</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sp>
        <p:nvSpPr>
          <p:cNvPr id="5" name="Rectangle 1"/>
          <p:cNvSpPr>
            <a:spLocks noChangeArrowheads="1"/>
          </p:cNvSpPr>
          <p:nvPr/>
        </p:nvSpPr>
        <p:spPr bwMode="auto">
          <a:xfrm>
            <a:off x="323529" y="920741"/>
            <a:ext cx="828092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a:latin typeface="Advent Pro" panose="02000506040000020004" pitchFamily="2" charset="0"/>
              </a:rPr>
              <a:t>Il est proposé de transférer 7000 € de dépenses d’investissement en fonctionnement pour  couvrir les dépenses suivantes non prévues au budget 2017 </a:t>
            </a:r>
            <a:r>
              <a:rPr lang="fr-FR" altLang="fr-FR" dirty="0" smtClean="0">
                <a:latin typeface="Advent Pro" panose="02000506040000020004" pitchFamily="2" charset="0"/>
              </a:rPr>
              <a:t>:</a:t>
            </a: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a:latin typeface="Advent Pro" panose="02000506040000020004" pitchFamily="2" charset="0"/>
              </a:rPr>
              <a:t>- Avis juridique du cabinet DMJB Avocats relatif à l’évolution de la convention constitutive</a:t>
            </a: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a:latin typeface="Advent Pro" panose="02000506040000020004" pitchFamily="2" charset="0"/>
              </a:rPr>
              <a:t>- Co-financement du standard national relatif au Référentiel Très Grande Echelle (RTGE)</a:t>
            </a: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kumimoji="0" lang="fr-FR" altLang="fr-FR"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2194185057"/>
              </p:ext>
            </p:extLst>
          </p:nvPr>
        </p:nvGraphicFramePr>
        <p:xfrm>
          <a:off x="497835" y="5157192"/>
          <a:ext cx="8199811" cy="838200"/>
        </p:xfrm>
        <a:graphic>
          <a:graphicData uri="http://schemas.openxmlformats.org/drawingml/2006/table">
            <a:tbl>
              <a:tblPr firstRow="1" firstCol="1" bandRow="1">
                <a:tableStyleId>{5C22544A-7EE6-4342-B048-85BDC9FD1C3A}</a:tableStyleId>
              </a:tblPr>
              <a:tblGrid>
                <a:gridCol w="8199811"/>
              </a:tblGrid>
              <a:tr h="0">
                <a:tc>
                  <a:txBody>
                    <a:bodyPr/>
                    <a:lstStyle/>
                    <a:p>
                      <a:pPr>
                        <a:lnSpc>
                          <a:spcPct val="115000"/>
                        </a:lnSpc>
                        <a:spcAft>
                          <a:spcPts val="0"/>
                        </a:spcAft>
                      </a:pPr>
                      <a:r>
                        <a:rPr lang="fr-FR" sz="1800" b="1" kern="1200" dirty="0" smtClean="0">
                          <a:solidFill>
                            <a:schemeClr val="tx1"/>
                          </a:solidFill>
                          <a:effectLst/>
                          <a:latin typeface="Advent Pro" panose="02000506040000020004" pitchFamily="2" charset="0"/>
                          <a:ea typeface="+mn-ea"/>
                          <a:cs typeface="+mn-cs"/>
                        </a:rPr>
                        <a:t>Décision proposée</a:t>
                      </a:r>
                      <a:r>
                        <a:rPr lang="fr-FR" sz="1800" b="1" kern="1200" dirty="0">
                          <a:solidFill>
                            <a:schemeClr val="tx1"/>
                          </a:solidFill>
                          <a:effectLst/>
                          <a:latin typeface="Advent Pro" panose="02000506040000020004" pitchFamily="2" charset="0"/>
                          <a:ea typeface="+mn-ea"/>
                          <a:cs typeface="+mn-cs"/>
                        </a:rPr>
                        <a:t> :</a:t>
                      </a:r>
                    </a:p>
                  </a:txBody>
                  <a:tcPr marL="68580" marR="68580" marT="0" marB="0">
                    <a:solidFill>
                      <a:srgbClr val="CCCCFF"/>
                    </a:solidFill>
                  </a:tcPr>
                </a:tc>
              </a:tr>
              <a:tr h="0">
                <a:tc>
                  <a:txBody>
                    <a:bodyPr/>
                    <a:lstStyle/>
                    <a:p>
                      <a:pPr marL="285750" lvl="0" indent="-285750">
                        <a:buFontTx/>
                        <a:buChar char="-"/>
                      </a:pPr>
                      <a:r>
                        <a:rPr lang="fr-FR" sz="1800" b="0" kern="1200" dirty="0" smtClean="0">
                          <a:solidFill>
                            <a:schemeClr val="tx1"/>
                          </a:solidFill>
                          <a:latin typeface="Advent Pro" panose="02000506040000020004" pitchFamily="2" charset="0"/>
                          <a:ea typeface="+mn-ea"/>
                          <a:cs typeface="+mn-cs"/>
                        </a:rPr>
                        <a:t>Approuver la décision modificative présentée et annexée</a:t>
                      </a:r>
                      <a:r>
                        <a:rPr lang="fr-FR" sz="1800" b="0" kern="1200" baseline="0" dirty="0" smtClean="0">
                          <a:solidFill>
                            <a:schemeClr val="tx1"/>
                          </a:solidFill>
                          <a:latin typeface="Advent Pro" panose="02000506040000020004" pitchFamily="2" charset="0"/>
                          <a:ea typeface="+mn-ea"/>
                          <a:cs typeface="+mn-cs"/>
                        </a:rPr>
                        <a:t> au rapport</a:t>
                      </a:r>
                      <a:endParaRPr lang="fr-FR" sz="1800" b="0" kern="1200" dirty="0" smtClean="0">
                        <a:solidFill>
                          <a:schemeClr val="tx1"/>
                        </a:solidFill>
                        <a:latin typeface="Advent Pro" panose="02000506040000020004" pitchFamily="2" charset="0"/>
                        <a:ea typeface="+mn-ea"/>
                        <a:cs typeface="+mn-cs"/>
                      </a:endParaRPr>
                    </a:p>
                    <a:p>
                      <a:endParaRPr lang="fr-FR" sz="1800" b="0" kern="1200" dirty="0">
                        <a:solidFill>
                          <a:schemeClr val="tx1"/>
                        </a:solidFill>
                        <a:latin typeface="Advent Pro" panose="02000506040000020004" pitchFamily="2" charset="0"/>
                        <a:ea typeface="+mn-ea"/>
                        <a:cs typeface="+mn-cs"/>
                      </a:endParaRPr>
                    </a:p>
                  </a:txBody>
                  <a:tcPr marL="68580" marR="68580" marT="0" marB="0">
                    <a:solidFill>
                      <a:schemeClr val="bg1"/>
                    </a:solidFill>
                  </a:tcPr>
                </a:tc>
              </a:tr>
            </a:tbl>
          </a:graphicData>
        </a:graphic>
      </p:graphicFrame>
    </p:spTree>
    <p:extLst>
      <p:ext uri="{BB962C8B-B14F-4D97-AF65-F5344CB8AC3E}">
        <p14:creationId xmlns:p14="http://schemas.microsoft.com/office/powerpoint/2010/main" val="31325683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1561646" cy="523220"/>
          </a:xfrm>
          <a:prstGeom prst="rect">
            <a:avLst/>
          </a:prstGeom>
          <a:noFill/>
        </p:spPr>
        <p:txBody>
          <a:bodyPr wrap="none" rtlCol="0">
            <a:spAutoFit/>
          </a:bodyPr>
          <a:lstStyle/>
          <a:p>
            <a:r>
              <a:rPr lang="fr-FR" sz="2800" dirty="0" smtClean="0">
                <a:latin typeface="Advent Pro" panose="02000506040000020004" pitchFamily="2" charset="0"/>
              </a:rPr>
              <a:t>7</a:t>
            </a:r>
            <a:r>
              <a:rPr lang="fr-FR" sz="2800" dirty="0" smtClean="0">
                <a:latin typeface="Advent Pro" panose="02000506040000020004" pitchFamily="2" charset="0"/>
              </a:rPr>
              <a:t>. BP 2018</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pic>
        <p:nvPicPr>
          <p:cNvPr id="5" name="Imag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7544" y="908720"/>
            <a:ext cx="8100392" cy="5444101"/>
          </a:xfrm>
          <a:prstGeom prst="rect">
            <a:avLst/>
          </a:prstGeom>
        </p:spPr>
      </p:pic>
    </p:spTree>
    <p:extLst>
      <p:ext uri="{BB962C8B-B14F-4D97-AF65-F5344CB8AC3E}">
        <p14:creationId xmlns:p14="http://schemas.microsoft.com/office/powerpoint/2010/main" val="38130578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1561646" cy="523220"/>
          </a:xfrm>
          <a:prstGeom prst="rect">
            <a:avLst/>
          </a:prstGeom>
          <a:noFill/>
        </p:spPr>
        <p:txBody>
          <a:bodyPr wrap="none" rtlCol="0">
            <a:spAutoFit/>
          </a:bodyPr>
          <a:lstStyle/>
          <a:p>
            <a:r>
              <a:rPr lang="fr-FR" sz="2800" dirty="0" smtClean="0">
                <a:latin typeface="Advent Pro" panose="02000506040000020004" pitchFamily="2" charset="0"/>
              </a:rPr>
              <a:t>7</a:t>
            </a:r>
            <a:r>
              <a:rPr lang="fr-FR" sz="2800" dirty="0" smtClean="0">
                <a:latin typeface="Advent Pro" panose="02000506040000020004" pitchFamily="2" charset="0"/>
              </a:rPr>
              <a:t>. BP 2018</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pic>
        <p:nvPicPr>
          <p:cNvPr id="2" name="Imag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3528" y="1268760"/>
            <a:ext cx="8388424" cy="4511851"/>
          </a:xfrm>
          <a:prstGeom prst="rect">
            <a:avLst/>
          </a:prstGeom>
        </p:spPr>
      </p:pic>
    </p:spTree>
    <p:extLst>
      <p:ext uri="{BB962C8B-B14F-4D97-AF65-F5344CB8AC3E}">
        <p14:creationId xmlns:p14="http://schemas.microsoft.com/office/powerpoint/2010/main" val="19536437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6" name="ZoneTexte 5"/>
          <p:cNvSpPr txBox="1"/>
          <p:nvPr/>
        </p:nvSpPr>
        <p:spPr>
          <a:xfrm>
            <a:off x="395536" y="156746"/>
            <a:ext cx="1561646" cy="523220"/>
          </a:xfrm>
          <a:prstGeom prst="rect">
            <a:avLst/>
          </a:prstGeom>
          <a:noFill/>
        </p:spPr>
        <p:txBody>
          <a:bodyPr wrap="none" rtlCol="0">
            <a:spAutoFit/>
          </a:bodyPr>
          <a:lstStyle/>
          <a:p>
            <a:r>
              <a:rPr lang="fr-FR" sz="2800" dirty="0" smtClean="0">
                <a:latin typeface="Advent Pro" panose="02000506040000020004" pitchFamily="2" charset="0"/>
              </a:rPr>
              <a:t>7</a:t>
            </a:r>
            <a:r>
              <a:rPr lang="fr-FR" sz="2800" dirty="0" smtClean="0">
                <a:latin typeface="Advent Pro" panose="02000506040000020004" pitchFamily="2" charset="0"/>
              </a:rPr>
              <a:t>. BP 2018</a:t>
            </a:r>
            <a:endParaRPr lang="fr-FR" sz="2800" dirty="0">
              <a:latin typeface="Advent Pro" panose="02000506040000020004" pitchFamily="2" charset="0"/>
            </a:endParaRPr>
          </a:p>
        </p:txBody>
      </p:sp>
      <p:sp>
        <p:nvSpPr>
          <p:cNvPr id="3" name="Rectangle 1"/>
          <p:cNvSpPr>
            <a:spLocks noChangeArrowheads="1"/>
          </p:cNvSpPr>
          <p:nvPr/>
        </p:nvSpPr>
        <p:spPr bwMode="auto">
          <a:xfrm>
            <a:off x="395536" y="1989912"/>
            <a:ext cx="78156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71600" algn="l"/>
              </a:tabLst>
              <a:defRPr>
                <a:solidFill>
                  <a:schemeClr val="tx1"/>
                </a:solidFill>
                <a:latin typeface="Arial" panose="020B0604020202020204" pitchFamily="34" charset="0"/>
              </a:defRPr>
            </a:lvl1pPr>
            <a:lvl2pPr eaLnBrk="0" fontAlgn="base" hangingPunct="0">
              <a:spcBef>
                <a:spcPct val="0"/>
              </a:spcBef>
              <a:spcAft>
                <a:spcPct val="0"/>
              </a:spcAft>
              <a:tabLst>
                <a:tab pos="1371600" algn="l"/>
              </a:tabLst>
              <a:defRPr>
                <a:solidFill>
                  <a:schemeClr val="tx1"/>
                </a:solidFill>
                <a:latin typeface="Arial" panose="020B0604020202020204" pitchFamily="34" charset="0"/>
              </a:defRPr>
            </a:lvl2pPr>
            <a:lvl3pPr eaLnBrk="0" fontAlgn="base" hangingPunct="0">
              <a:spcBef>
                <a:spcPct val="0"/>
              </a:spcBef>
              <a:spcAft>
                <a:spcPct val="0"/>
              </a:spcAft>
              <a:tabLst>
                <a:tab pos="1371600" algn="l"/>
              </a:tabLst>
              <a:defRPr>
                <a:solidFill>
                  <a:schemeClr val="tx1"/>
                </a:solidFill>
                <a:latin typeface="Arial" panose="020B0604020202020204" pitchFamily="34" charset="0"/>
              </a:defRPr>
            </a:lvl3pPr>
            <a:lvl4pPr eaLnBrk="0" fontAlgn="base" hangingPunct="0">
              <a:spcBef>
                <a:spcPct val="0"/>
              </a:spcBef>
              <a:spcAft>
                <a:spcPct val="0"/>
              </a:spcAft>
              <a:tabLst>
                <a:tab pos="1371600" algn="l"/>
              </a:tabLst>
              <a:defRPr>
                <a:solidFill>
                  <a:schemeClr val="tx1"/>
                </a:solidFill>
                <a:latin typeface="Arial" panose="020B0604020202020204" pitchFamily="34" charset="0"/>
              </a:defRPr>
            </a:lvl4pPr>
            <a:lvl5pPr eaLnBrk="0" fontAlgn="base" hangingPunct="0">
              <a:spcBef>
                <a:spcPct val="0"/>
              </a:spcBef>
              <a:spcAft>
                <a:spcPct val="0"/>
              </a:spcAft>
              <a:tabLst>
                <a:tab pos="1371600" algn="l"/>
              </a:tabLst>
              <a:defRPr>
                <a:solidFill>
                  <a:schemeClr val="tx1"/>
                </a:solidFill>
                <a:latin typeface="Arial" panose="020B0604020202020204" pitchFamily="34" charset="0"/>
              </a:defRPr>
            </a:lvl5pPr>
            <a:lvl6pPr eaLnBrk="0" fontAlgn="base" hangingPunct="0">
              <a:spcBef>
                <a:spcPct val="0"/>
              </a:spcBef>
              <a:spcAft>
                <a:spcPct val="0"/>
              </a:spcAft>
              <a:tabLst>
                <a:tab pos="1371600" algn="l"/>
              </a:tabLst>
              <a:defRPr>
                <a:solidFill>
                  <a:schemeClr val="tx1"/>
                </a:solidFill>
                <a:latin typeface="Arial" panose="020B0604020202020204" pitchFamily="34" charset="0"/>
              </a:defRPr>
            </a:lvl6pPr>
            <a:lvl7pPr eaLnBrk="0" fontAlgn="base" hangingPunct="0">
              <a:spcBef>
                <a:spcPct val="0"/>
              </a:spcBef>
              <a:spcAft>
                <a:spcPct val="0"/>
              </a:spcAft>
              <a:tabLst>
                <a:tab pos="1371600" algn="l"/>
              </a:tabLst>
              <a:defRPr>
                <a:solidFill>
                  <a:schemeClr val="tx1"/>
                </a:solidFill>
                <a:latin typeface="Arial" panose="020B0604020202020204" pitchFamily="34" charset="0"/>
              </a:defRPr>
            </a:lvl7pPr>
            <a:lvl8pPr eaLnBrk="0" fontAlgn="base" hangingPunct="0">
              <a:spcBef>
                <a:spcPct val="0"/>
              </a:spcBef>
              <a:spcAft>
                <a:spcPct val="0"/>
              </a:spcAft>
              <a:tabLst>
                <a:tab pos="1371600" algn="l"/>
              </a:tabLst>
              <a:defRPr>
                <a:solidFill>
                  <a:schemeClr val="tx1"/>
                </a:solidFill>
                <a:latin typeface="Arial" panose="020B0604020202020204" pitchFamily="34" charset="0"/>
              </a:defRPr>
            </a:lvl8pPr>
            <a:lvl9pPr eaLnBrk="0" fontAlgn="base" hangingPunct="0">
              <a:spcBef>
                <a:spcPct val="0"/>
              </a:spcBef>
              <a:spcAft>
                <a:spcPct val="0"/>
              </a:spcAft>
              <a:tabLst>
                <a:tab pos="1371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71600" algn="l"/>
              </a:tabLst>
            </a:pPr>
            <a:r>
              <a:rPr lang="fr-FR" altLang="fr-FR" dirty="0" smtClean="0">
                <a:latin typeface="Advent Pro" panose="02000506040000020004" pitchFamily="2" charset="0"/>
              </a:rPr>
              <a:t>.</a:t>
            </a:r>
            <a:endParaRPr lang="fr-FR" altLang="fr-FR" dirty="0">
              <a:latin typeface="Advent Pro" panose="020005060400000200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371600" algn="l"/>
              </a:tabLst>
            </a:pPr>
            <a:endParaRPr lang="fr-FR" altLang="fr-FR" dirty="0">
              <a:latin typeface="Advent Pro" panose="02000506040000020004" pitchFamily="2"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2251718927"/>
              </p:ext>
            </p:extLst>
          </p:nvPr>
        </p:nvGraphicFramePr>
        <p:xfrm>
          <a:off x="497835" y="5157192"/>
          <a:ext cx="8199811" cy="838200"/>
        </p:xfrm>
        <a:graphic>
          <a:graphicData uri="http://schemas.openxmlformats.org/drawingml/2006/table">
            <a:tbl>
              <a:tblPr firstRow="1" firstCol="1" bandRow="1">
                <a:tableStyleId>{5C22544A-7EE6-4342-B048-85BDC9FD1C3A}</a:tableStyleId>
              </a:tblPr>
              <a:tblGrid>
                <a:gridCol w="8199811"/>
              </a:tblGrid>
              <a:tr h="0">
                <a:tc>
                  <a:txBody>
                    <a:bodyPr/>
                    <a:lstStyle/>
                    <a:p>
                      <a:pPr>
                        <a:lnSpc>
                          <a:spcPct val="115000"/>
                        </a:lnSpc>
                        <a:spcAft>
                          <a:spcPts val="0"/>
                        </a:spcAft>
                      </a:pPr>
                      <a:r>
                        <a:rPr lang="fr-FR" sz="1800" b="1" kern="1200" smtClean="0">
                          <a:solidFill>
                            <a:schemeClr val="tx1"/>
                          </a:solidFill>
                          <a:effectLst/>
                          <a:latin typeface="Advent Pro" panose="02000506040000020004" pitchFamily="2" charset="0"/>
                          <a:ea typeface="+mn-ea"/>
                          <a:cs typeface="+mn-cs"/>
                        </a:rPr>
                        <a:t>Décisions proposées</a:t>
                      </a:r>
                      <a:r>
                        <a:rPr lang="fr-FR" sz="1800" b="1" kern="1200" dirty="0">
                          <a:solidFill>
                            <a:schemeClr val="tx1"/>
                          </a:solidFill>
                          <a:effectLst/>
                          <a:latin typeface="Advent Pro" panose="02000506040000020004" pitchFamily="2" charset="0"/>
                          <a:ea typeface="+mn-ea"/>
                          <a:cs typeface="+mn-cs"/>
                        </a:rPr>
                        <a:t> :</a:t>
                      </a:r>
                    </a:p>
                  </a:txBody>
                  <a:tcPr marL="68580" marR="68580" marT="0" marB="0">
                    <a:solidFill>
                      <a:srgbClr val="CCCCFF"/>
                    </a:solidFill>
                  </a:tcPr>
                </a:tc>
              </a:tr>
              <a:tr h="0">
                <a:tc>
                  <a:txBody>
                    <a:bodyPr/>
                    <a:lstStyle/>
                    <a:p>
                      <a:pPr marL="285750" lvl="0" indent="-285750">
                        <a:buFontTx/>
                        <a:buChar char="-"/>
                      </a:pPr>
                      <a:r>
                        <a:rPr lang="fr-FR" sz="1800" b="0" kern="1200" smtClean="0">
                          <a:solidFill>
                            <a:schemeClr val="tx1"/>
                          </a:solidFill>
                          <a:effectLst/>
                          <a:latin typeface="Advent Pro" panose="02000506040000020004" pitchFamily="2" charset="0"/>
                          <a:ea typeface="+mn-ea"/>
                          <a:cs typeface="+mn-cs"/>
                        </a:rPr>
                        <a:t>Approuver </a:t>
                      </a:r>
                      <a:r>
                        <a:rPr lang="fr-FR" sz="1800" b="0" kern="1200" dirty="0" smtClean="0">
                          <a:solidFill>
                            <a:schemeClr val="tx1"/>
                          </a:solidFill>
                          <a:effectLst/>
                          <a:latin typeface="Advent Pro" panose="02000506040000020004" pitchFamily="2" charset="0"/>
                          <a:ea typeface="+mn-ea"/>
                          <a:cs typeface="+mn-cs"/>
                        </a:rPr>
                        <a:t>le budget 2018 tel qu’il est présenté en annexe du </a:t>
                      </a:r>
                      <a:r>
                        <a:rPr lang="fr-FR" sz="1800" b="0" kern="1200" smtClean="0">
                          <a:solidFill>
                            <a:schemeClr val="tx1"/>
                          </a:solidFill>
                          <a:effectLst/>
                          <a:latin typeface="Advent Pro" panose="02000506040000020004" pitchFamily="2" charset="0"/>
                          <a:ea typeface="+mn-ea"/>
                          <a:cs typeface="+mn-cs"/>
                        </a:rPr>
                        <a:t>présent rapport.</a:t>
                      </a:r>
                    </a:p>
                    <a:p>
                      <a:pPr marL="285750" lvl="0" indent="-285750">
                        <a:buFontTx/>
                        <a:buChar char="-"/>
                      </a:pPr>
                      <a:r>
                        <a:rPr lang="fr-FR" sz="1800" b="0" kern="1200" smtClean="0">
                          <a:solidFill>
                            <a:schemeClr val="tx1"/>
                          </a:solidFill>
                          <a:effectLst/>
                          <a:latin typeface="Advent Pro" panose="02000506040000020004" pitchFamily="2" charset="0"/>
                          <a:ea typeface="+mn-ea"/>
                          <a:cs typeface="+mn-cs"/>
                        </a:rPr>
                        <a:t>Approuver </a:t>
                      </a:r>
                      <a:r>
                        <a:rPr lang="fr-FR" sz="1800" b="0" kern="1200" dirty="0" smtClean="0">
                          <a:solidFill>
                            <a:schemeClr val="tx1"/>
                          </a:solidFill>
                          <a:effectLst/>
                          <a:latin typeface="Advent Pro" panose="02000506040000020004" pitchFamily="2" charset="0"/>
                          <a:ea typeface="+mn-ea"/>
                          <a:cs typeface="+mn-cs"/>
                        </a:rPr>
                        <a:t>le tableau des emplois tel qu’il est présenté en annexe du présent rapport.</a:t>
                      </a:r>
                      <a:endParaRPr lang="fr-FR" sz="1800" b="0" kern="1200" dirty="0">
                        <a:solidFill>
                          <a:schemeClr val="tx1"/>
                        </a:solidFill>
                        <a:latin typeface="Advent Pro" panose="02000506040000020004" pitchFamily="2" charset="0"/>
                        <a:ea typeface="+mn-ea"/>
                        <a:cs typeface="+mn-cs"/>
                      </a:endParaRPr>
                    </a:p>
                  </a:txBody>
                  <a:tcPr marL="68580" marR="68580" marT="0" marB="0">
                    <a:solidFill>
                      <a:schemeClr val="bg1"/>
                    </a:solidFill>
                  </a:tcPr>
                </a:tc>
              </a:tr>
            </a:tbl>
          </a:graphicData>
        </a:graphic>
      </p:graphicFrame>
      <p:pic>
        <p:nvPicPr>
          <p:cNvPr id="8" name="Image 7"/>
          <p:cNvPicPr>
            <a:picLocks noChangeAspect="1"/>
          </p:cNvPicPr>
          <p:nvPr/>
        </p:nvPicPr>
        <p:blipFill rotWithShape="1">
          <a:blip r:embed="rId4" cstate="email">
            <a:extLst>
              <a:ext uri="{28A0092B-C50C-407E-A947-70E740481C1C}">
                <a14:useLocalDpi xmlns:a14="http://schemas.microsoft.com/office/drawing/2010/main"/>
              </a:ext>
            </a:extLst>
          </a:blip>
          <a:srcRect r="23733"/>
          <a:stretch/>
        </p:blipFill>
        <p:spPr>
          <a:xfrm>
            <a:off x="277259" y="1722544"/>
            <a:ext cx="8640961" cy="2174174"/>
          </a:xfrm>
          <a:prstGeom prst="rect">
            <a:avLst/>
          </a:prstGeom>
        </p:spPr>
      </p:pic>
    </p:spTree>
    <p:extLst>
      <p:ext uri="{BB962C8B-B14F-4D97-AF65-F5344CB8AC3E}">
        <p14:creationId xmlns:p14="http://schemas.microsoft.com/office/powerpoint/2010/main" val="4090838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2" name="ZoneTexte 1"/>
          <p:cNvSpPr txBox="1"/>
          <p:nvPr/>
        </p:nvSpPr>
        <p:spPr>
          <a:xfrm>
            <a:off x="467544" y="156746"/>
            <a:ext cx="2444900" cy="523220"/>
          </a:xfrm>
          <a:prstGeom prst="rect">
            <a:avLst/>
          </a:prstGeom>
          <a:noFill/>
        </p:spPr>
        <p:txBody>
          <a:bodyPr wrap="none" rtlCol="0">
            <a:spAutoFit/>
          </a:bodyPr>
          <a:lstStyle/>
          <a:p>
            <a:r>
              <a:rPr lang="fr-FR" sz="2800" dirty="0" smtClean="0">
                <a:latin typeface="Advent Pro" panose="02000506040000020004" pitchFamily="2" charset="0"/>
              </a:rPr>
              <a:t>1. Retrait de l’Etat</a:t>
            </a:r>
            <a:endParaRPr lang="fr-FR" sz="2800" dirty="0">
              <a:latin typeface="Advent Pro" panose="02000506040000020004" pitchFamily="2" charset="0"/>
            </a:endParaRPr>
          </a:p>
        </p:txBody>
      </p:sp>
      <p:sp>
        <p:nvSpPr>
          <p:cNvPr id="5" name="ZoneTexte 4"/>
          <p:cNvSpPr txBox="1"/>
          <p:nvPr/>
        </p:nvSpPr>
        <p:spPr>
          <a:xfrm>
            <a:off x="486137" y="1340768"/>
            <a:ext cx="8424936" cy="2031325"/>
          </a:xfrm>
          <a:prstGeom prst="rect">
            <a:avLst/>
          </a:prstGeom>
          <a:noFill/>
        </p:spPr>
        <p:txBody>
          <a:bodyPr wrap="square" rtlCol="0">
            <a:spAutoFit/>
          </a:bodyPr>
          <a:lstStyle/>
          <a:p>
            <a:r>
              <a:rPr lang="fr-FR" dirty="0" smtClean="0">
                <a:latin typeface="Advent Pro" panose="02000506040000020004" pitchFamily="2" charset="0"/>
              </a:rPr>
              <a:t>Durant </a:t>
            </a:r>
            <a:r>
              <a:rPr lang="fr-FR" dirty="0">
                <a:latin typeface="Advent Pro" panose="02000506040000020004" pitchFamily="2" charset="0"/>
              </a:rPr>
              <a:t>cette phase transitoire qui prévoit la modification de la convention constitutive du GIP, il est proposé de reconduire conformément à l’article 23 de la convention constitutive actuelle la délégation de signature du Président du GIP à Monsieur Frédéric DENEUX, Directeur du groupement, pour les actes relatifs au fonctionnement du groupement et la mise en œuvre des décisions prises au cours des différentes Assemblées Générales.</a:t>
            </a:r>
          </a:p>
          <a:p>
            <a:endParaRPr lang="fr-FR" dirty="0">
              <a:latin typeface="Advent Pro" panose="02000506040000020004" pitchFamily="2" charset="0"/>
            </a:endParaRPr>
          </a:p>
          <a:p>
            <a:pPr lvl="1"/>
            <a:endParaRPr lang="fr-FR" dirty="0">
              <a:latin typeface="Advent Pro" panose="02000506040000020004" pitchFamily="2"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1417914759"/>
              </p:ext>
            </p:extLst>
          </p:nvPr>
        </p:nvGraphicFramePr>
        <p:xfrm>
          <a:off x="486138" y="3650774"/>
          <a:ext cx="8334334" cy="1261872"/>
        </p:xfrm>
        <a:graphic>
          <a:graphicData uri="http://schemas.openxmlformats.org/drawingml/2006/table">
            <a:tbl>
              <a:tblPr firstRow="1" firstCol="1" bandRow="1">
                <a:tableStyleId>{5C22544A-7EE6-4342-B048-85BDC9FD1C3A}</a:tableStyleId>
              </a:tblPr>
              <a:tblGrid>
                <a:gridCol w="8334334"/>
              </a:tblGrid>
              <a:tr h="0">
                <a:tc>
                  <a:txBody>
                    <a:bodyPr/>
                    <a:lstStyle/>
                    <a:p>
                      <a:pPr>
                        <a:lnSpc>
                          <a:spcPct val="115000"/>
                        </a:lnSpc>
                        <a:spcAft>
                          <a:spcPts val="0"/>
                        </a:spcAft>
                      </a:pPr>
                      <a:r>
                        <a:rPr lang="fr-FR" sz="1800" b="1" dirty="0">
                          <a:solidFill>
                            <a:schemeClr val="tx1"/>
                          </a:solidFill>
                          <a:effectLst/>
                          <a:latin typeface="Advent Pro" panose="02000506040000020004" pitchFamily="2" charset="0"/>
                        </a:rPr>
                        <a:t>Décisions proposées :</a:t>
                      </a:r>
                      <a:endParaRPr lang="fr-FR" sz="1800" b="1" dirty="0">
                        <a:solidFill>
                          <a:schemeClr val="tx1"/>
                        </a:solidFill>
                        <a:effectLst/>
                        <a:latin typeface="Advent Pro" panose="02000506040000020004" pitchFamily="2" charset="0"/>
                        <a:ea typeface="Calibri" panose="020F0502020204030204" pitchFamily="34" charset="0"/>
                        <a:cs typeface="Times New Roman" panose="02020603050405020304" pitchFamily="18" charset="0"/>
                      </a:endParaRPr>
                    </a:p>
                  </a:txBody>
                  <a:tcPr marL="68580" marR="68580" marT="0" marB="0">
                    <a:solidFill>
                      <a:srgbClr val="CCCCFF"/>
                    </a:solidFill>
                  </a:tcPr>
                </a:tc>
              </a:tr>
              <a:tr h="0">
                <a:tc>
                  <a:txBody>
                    <a:bodyPr/>
                    <a:lstStyle/>
                    <a:p>
                      <a:pPr marL="342900" lvl="0" indent="-342900">
                        <a:lnSpc>
                          <a:spcPct val="115000"/>
                        </a:lnSpc>
                        <a:spcAft>
                          <a:spcPts val="0"/>
                        </a:spcAft>
                        <a:buFont typeface="Tahoma" panose="020B0604030504040204" pitchFamily="34" charset="0"/>
                        <a:buChar char="-"/>
                      </a:pPr>
                      <a:r>
                        <a:rPr lang="fr-FR" sz="1800" b="0" dirty="0">
                          <a:solidFill>
                            <a:schemeClr val="tx1"/>
                          </a:solidFill>
                          <a:effectLst/>
                          <a:latin typeface="Advent Pro" panose="02000506040000020004" pitchFamily="2" charset="0"/>
                        </a:rPr>
                        <a:t>Acter la décision de l’Etat de se retirer du GIP</a:t>
                      </a:r>
                    </a:p>
                    <a:p>
                      <a:pPr marL="342900" lvl="0" indent="-342900">
                        <a:lnSpc>
                          <a:spcPct val="115000"/>
                        </a:lnSpc>
                        <a:spcAft>
                          <a:spcPts val="0"/>
                        </a:spcAft>
                        <a:buFont typeface="Tahoma" panose="020B0604030504040204" pitchFamily="34" charset="0"/>
                        <a:buChar char="-"/>
                      </a:pPr>
                      <a:r>
                        <a:rPr lang="fr-FR" sz="1800" b="0" dirty="0">
                          <a:solidFill>
                            <a:schemeClr val="tx1"/>
                          </a:solidFill>
                          <a:effectLst/>
                          <a:latin typeface="Advent Pro" panose="02000506040000020004" pitchFamily="2" charset="0"/>
                        </a:rPr>
                        <a:t>Approuver les modalités de délégation de signature au Directeur, telles que celles-ci sont détaillées dans le présent rapport</a:t>
                      </a:r>
                      <a:endParaRPr lang="fr-FR" sz="1800" b="0" dirty="0">
                        <a:solidFill>
                          <a:schemeClr val="tx1"/>
                        </a:solidFill>
                        <a:effectLst/>
                        <a:latin typeface="Advent Pro" panose="02000506040000020004" pitchFamily="2" charset="0"/>
                        <a:ea typeface="Calibri" panose="020F0502020204030204" pitchFamily="34" charset="0"/>
                        <a:cs typeface="Times New Roman" panose="02020603050405020304" pitchFamily="18" charset="0"/>
                      </a:endParaRPr>
                    </a:p>
                  </a:txBody>
                  <a:tcPr marL="68580" marR="68580" marT="0" marB="0">
                    <a:noFill/>
                  </a:tcPr>
                </a:tc>
              </a:tr>
            </a:tbl>
          </a:graphicData>
        </a:graphic>
      </p:graphicFrame>
    </p:spTree>
    <p:extLst>
      <p:ext uri="{BB962C8B-B14F-4D97-AF65-F5344CB8AC3E}">
        <p14:creationId xmlns:p14="http://schemas.microsoft.com/office/powerpoint/2010/main" val="1856621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467544" y="156746"/>
            <a:ext cx="3619902" cy="523220"/>
          </a:xfrm>
          <a:prstGeom prst="rect">
            <a:avLst/>
          </a:prstGeom>
          <a:noFill/>
        </p:spPr>
        <p:txBody>
          <a:bodyPr wrap="none" rtlCol="0">
            <a:spAutoFit/>
          </a:bodyPr>
          <a:lstStyle/>
          <a:p>
            <a:r>
              <a:rPr lang="fr-FR" sz="2800" dirty="0">
                <a:latin typeface="Advent Pro" panose="02000506040000020004" pitchFamily="2" charset="0"/>
              </a:rPr>
              <a:t>2</a:t>
            </a:r>
            <a:r>
              <a:rPr lang="fr-FR" sz="2800" dirty="0" smtClean="0">
                <a:latin typeface="Advent Pro" panose="02000506040000020004" pitchFamily="2" charset="0"/>
              </a:rPr>
              <a:t>. Convention constitutive</a:t>
            </a:r>
          </a:p>
        </p:txBody>
      </p:sp>
      <p:sp>
        <p:nvSpPr>
          <p:cNvPr id="6" name="ZoneTexte 5"/>
          <p:cNvSpPr txBox="1"/>
          <p:nvPr/>
        </p:nvSpPr>
        <p:spPr>
          <a:xfrm>
            <a:off x="683568" y="850789"/>
            <a:ext cx="8208912" cy="5786199"/>
          </a:xfrm>
          <a:prstGeom prst="rect">
            <a:avLst/>
          </a:prstGeom>
          <a:noFill/>
        </p:spPr>
        <p:txBody>
          <a:bodyPr wrap="square" rtlCol="0">
            <a:spAutoFit/>
          </a:bodyPr>
          <a:lstStyle/>
          <a:p>
            <a:r>
              <a:rPr lang="fr-FR" sz="2800" dirty="0" smtClean="0">
                <a:latin typeface="Advent Pro" panose="02000506040000020004" pitchFamily="2" charset="0"/>
              </a:rPr>
              <a:t>Les principaux changements :</a:t>
            </a:r>
          </a:p>
          <a:p>
            <a:endParaRPr lang="fr-FR" sz="1600" dirty="0" smtClean="0">
              <a:latin typeface="Advent Pro" panose="02000506040000020004" pitchFamily="2" charset="0"/>
            </a:endParaRPr>
          </a:p>
          <a:p>
            <a:r>
              <a:rPr lang="fr-FR" sz="1600" b="1" dirty="0" smtClean="0">
                <a:latin typeface="Advent Pro" panose="02000506040000020004" pitchFamily="2" charset="0"/>
              </a:rPr>
              <a:t>Article 1 : Modification du périmètre du GIP à Auvergne-Rhône-Alpes</a:t>
            </a:r>
          </a:p>
          <a:p>
            <a:endParaRPr lang="fr-FR" sz="1600" dirty="0" smtClean="0">
              <a:latin typeface="Advent Pro" panose="02000506040000020004" pitchFamily="2" charset="0"/>
            </a:endParaRPr>
          </a:p>
          <a:p>
            <a:r>
              <a:rPr lang="fr-FR" sz="1600" b="1" dirty="0" smtClean="0">
                <a:latin typeface="Advent Pro" panose="02000506040000020004" pitchFamily="2" charset="0"/>
              </a:rPr>
              <a:t>Article 2 : Reformulation des missions du GIP et ajout de la mission suivante : </a:t>
            </a:r>
          </a:p>
          <a:p>
            <a:r>
              <a:rPr lang="fr-FR" sz="1400" i="1" dirty="0">
                <a:latin typeface="Advent Pro" panose="02000506040000020004" pitchFamily="2" charset="0"/>
              </a:rPr>
              <a:t>lorsqu'il agit en tant </a:t>
            </a:r>
            <a:r>
              <a:rPr lang="fr-FR" sz="1400" b="1" i="1" dirty="0">
                <a:latin typeface="Advent Pro" panose="02000506040000020004" pitchFamily="2" charset="0"/>
              </a:rPr>
              <a:t>qu’autorité publique locale compétente pour  les exploitants de réseaux enterrés</a:t>
            </a:r>
            <a:r>
              <a:rPr lang="fr-FR" sz="1400" i="1" dirty="0">
                <a:latin typeface="Advent Pro" panose="02000506040000020004" pitchFamily="2" charset="0"/>
              </a:rPr>
              <a:t>, il assure pour ses partenaires l’élaboration et le maintien d’un fond de plan très grande échelle en conformité avec l'arrêté du 15 février 2012 relatif à l'exécution de travaux à proximité de certains ouvrages souterrains </a:t>
            </a:r>
            <a:r>
              <a:rPr lang="fr-FR" sz="1400" i="1" dirty="0" smtClean="0">
                <a:latin typeface="Advent Pro" panose="02000506040000020004" pitchFamily="2" charset="0"/>
              </a:rPr>
              <a:t>;</a:t>
            </a:r>
          </a:p>
          <a:p>
            <a:endParaRPr lang="fr-FR" sz="1600" dirty="0" smtClean="0">
              <a:latin typeface="Advent Pro" panose="02000506040000020004" pitchFamily="2" charset="0"/>
            </a:endParaRPr>
          </a:p>
          <a:p>
            <a:r>
              <a:rPr lang="fr-FR" sz="1600" b="1" dirty="0" smtClean="0">
                <a:latin typeface="Advent Pro" panose="02000506040000020004" pitchFamily="2" charset="0"/>
              </a:rPr>
              <a:t>Article </a:t>
            </a:r>
            <a:r>
              <a:rPr lang="fr-FR" sz="1600" b="1" dirty="0">
                <a:latin typeface="Advent Pro" panose="02000506040000020004" pitchFamily="2" charset="0"/>
              </a:rPr>
              <a:t>7 : Droits et obligations statutaires</a:t>
            </a:r>
            <a:endParaRPr lang="fr-FR" sz="1600" b="1" dirty="0">
              <a:latin typeface="Advent Pro" panose="02000506040000020004" pitchFamily="2" charset="0"/>
            </a:endParaRPr>
          </a:p>
          <a:p>
            <a:r>
              <a:rPr lang="fr-FR" sz="1400" i="1" dirty="0">
                <a:latin typeface="Advent Pro" panose="02000506040000020004" pitchFamily="2" charset="0"/>
              </a:rPr>
              <a:t>En application de la loi </a:t>
            </a:r>
            <a:r>
              <a:rPr lang="fr-FR" sz="1400" i="1" dirty="0" err="1">
                <a:latin typeface="Advent Pro" panose="02000506040000020004" pitchFamily="2" charset="0"/>
              </a:rPr>
              <a:t>NOTRe</a:t>
            </a:r>
            <a:r>
              <a:rPr lang="fr-FR" sz="1400" i="1" dirty="0">
                <a:latin typeface="Advent Pro" panose="02000506040000020004" pitchFamily="2" charset="0"/>
              </a:rPr>
              <a:t> […] </a:t>
            </a:r>
            <a:r>
              <a:rPr lang="fr-FR" sz="1400" b="1" i="1" dirty="0">
                <a:latin typeface="Advent Pro" panose="02000506040000020004" pitchFamily="2" charset="0"/>
              </a:rPr>
              <a:t>il </a:t>
            </a:r>
            <a:r>
              <a:rPr lang="fr-FR" sz="1400" b="1" i="1" dirty="0">
                <a:latin typeface="Advent Pro" panose="02000506040000020004" pitchFamily="2" charset="0"/>
              </a:rPr>
              <a:t>est donné automatiquement à la Région Auvergne-Rhône-Alpes des droits statutaires au sein du groupement à hauteur de 35%</a:t>
            </a:r>
          </a:p>
          <a:p>
            <a:endParaRPr lang="fr-FR" sz="1600" dirty="0" smtClean="0">
              <a:latin typeface="Advent Pro" panose="02000506040000020004" pitchFamily="2" charset="0"/>
            </a:endParaRPr>
          </a:p>
          <a:p>
            <a:r>
              <a:rPr lang="fr-FR" sz="1600" b="1" dirty="0">
                <a:latin typeface="Advent Pro" panose="02000506040000020004" pitchFamily="2" charset="0"/>
              </a:rPr>
              <a:t>Article 8 : </a:t>
            </a:r>
            <a:r>
              <a:rPr lang="fr-FR" sz="1600" b="1" dirty="0">
                <a:latin typeface="Advent Pro" panose="02000506040000020004" pitchFamily="2" charset="0"/>
              </a:rPr>
              <a:t>Contribution des membres et ressources du </a:t>
            </a:r>
            <a:r>
              <a:rPr lang="fr-FR" sz="1600" b="1" dirty="0" smtClean="0">
                <a:latin typeface="Advent Pro" panose="02000506040000020004" pitchFamily="2" charset="0"/>
              </a:rPr>
              <a:t>groupement</a:t>
            </a:r>
          </a:p>
          <a:p>
            <a:r>
              <a:rPr lang="fr-FR" sz="1400" b="1" i="1" dirty="0">
                <a:latin typeface="Advent Pro" panose="02000506040000020004" pitchFamily="2" charset="0"/>
              </a:rPr>
              <a:t>Le groupement reçoit des redevances de la part des bénéficiaires non membres </a:t>
            </a:r>
            <a:endParaRPr lang="fr-FR" sz="1400" b="1" i="1" dirty="0" smtClean="0">
              <a:latin typeface="Advent Pro" panose="02000506040000020004" pitchFamily="2" charset="0"/>
            </a:endParaRPr>
          </a:p>
          <a:p>
            <a:endParaRPr lang="fr-FR" sz="1400" b="1" i="1" dirty="0">
              <a:latin typeface="Advent Pro" panose="02000506040000020004" pitchFamily="2" charset="0"/>
            </a:endParaRPr>
          </a:p>
          <a:p>
            <a:r>
              <a:rPr lang="fr-FR" sz="1400" b="1" i="1" dirty="0" smtClean="0">
                <a:latin typeface="Advent Pro" panose="02000506040000020004" pitchFamily="2" charset="0"/>
              </a:rPr>
              <a:t>Le Conseil d’administration est supprimé seule l’AG est conservée </a:t>
            </a:r>
            <a:r>
              <a:rPr lang="fr-FR" sz="1400" dirty="0" smtClean="0"/>
              <a:t>l’article </a:t>
            </a:r>
            <a:r>
              <a:rPr lang="fr-FR" sz="1400" dirty="0"/>
              <a:t>105 de la loi 2011-525 du 17 mai 2011 prévoyant qu’il ne s’agit que d’une possibilité</a:t>
            </a:r>
            <a:r>
              <a:rPr lang="fr-FR" sz="1400" dirty="0" smtClean="0"/>
              <a:t>.</a:t>
            </a:r>
          </a:p>
          <a:p>
            <a:endParaRPr lang="fr-FR" sz="1400" b="1" i="1" dirty="0">
              <a:latin typeface="Advent Pro" panose="02000506040000020004" pitchFamily="2" charset="0"/>
            </a:endParaRPr>
          </a:p>
          <a:p>
            <a:r>
              <a:rPr lang="fr-FR" sz="1600" b="1" dirty="0">
                <a:latin typeface="Advent Pro" panose="02000506040000020004" pitchFamily="2" charset="0"/>
              </a:rPr>
              <a:t>Article 16 : Le comité d’orientation est transformé en comité technique</a:t>
            </a:r>
          </a:p>
          <a:p>
            <a:endParaRPr lang="fr-FR" sz="1400" b="1" i="1" dirty="0">
              <a:latin typeface="Advent Pro" panose="02000506040000020004" pitchFamily="2" charset="0"/>
            </a:endParaRPr>
          </a:p>
          <a:p>
            <a:r>
              <a:rPr lang="fr-FR" sz="1600" b="1" dirty="0">
                <a:latin typeface="Advent Pro" panose="02000506040000020004" pitchFamily="2" charset="0"/>
              </a:rPr>
              <a:t>Article 17 : Nouveaux membres</a:t>
            </a:r>
          </a:p>
          <a:p>
            <a:r>
              <a:rPr lang="fr-FR" sz="1400" i="1" dirty="0" smtClean="0">
                <a:latin typeface="Advent Pro" panose="02000506040000020004" pitchFamily="2" charset="0"/>
              </a:rPr>
              <a:t>Seuls </a:t>
            </a:r>
            <a:r>
              <a:rPr lang="fr-FR" sz="1400" i="1" dirty="0">
                <a:latin typeface="Advent Pro" panose="02000506040000020004" pitchFamily="2" charset="0"/>
              </a:rPr>
              <a:t>Les </a:t>
            </a:r>
            <a:r>
              <a:rPr lang="fr-FR" sz="1400" i="1" dirty="0">
                <a:latin typeface="Advent Pro" panose="02000506040000020004" pitchFamily="2" charset="0"/>
              </a:rPr>
              <a:t>Départements, Collectivités territoriales à statut </a:t>
            </a:r>
            <a:r>
              <a:rPr lang="fr-FR" sz="1400" i="1" dirty="0">
                <a:latin typeface="Advent Pro" panose="02000506040000020004" pitchFamily="2" charset="0"/>
              </a:rPr>
              <a:t>particulier, </a:t>
            </a:r>
            <a:r>
              <a:rPr lang="fr-FR" sz="1400" i="1" dirty="0">
                <a:latin typeface="Advent Pro" panose="02000506040000020004" pitchFamily="2" charset="0"/>
              </a:rPr>
              <a:t>Communautés urbaines, Communautés d’Agglomérations du territoire de la Région Auvergne-Rhône-Alpes peuvent demander à adhérer au groupement.</a:t>
            </a:r>
          </a:p>
        </p:txBody>
      </p:sp>
      <p:pic>
        <p:nvPicPr>
          <p:cNvPr id="7" name="Imag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Tree>
    <p:extLst>
      <p:ext uri="{BB962C8B-B14F-4D97-AF65-F5344CB8AC3E}">
        <p14:creationId xmlns:p14="http://schemas.microsoft.com/office/powerpoint/2010/main" val="4110355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467544" y="156746"/>
            <a:ext cx="3619902" cy="523220"/>
          </a:xfrm>
          <a:prstGeom prst="rect">
            <a:avLst/>
          </a:prstGeom>
          <a:noFill/>
        </p:spPr>
        <p:txBody>
          <a:bodyPr wrap="none" rtlCol="0">
            <a:spAutoFit/>
          </a:bodyPr>
          <a:lstStyle/>
          <a:p>
            <a:r>
              <a:rPr lang="fr-FR" sz="2800" dirty="0">
                <a:latin typeface="Advent Pro" panose="02000506040000020004" pitchFamily="2" charset="0"/>
              </a:rPr>
              <a:t>2</a:t>
            </a:r>
            <a:r>
              <a:rPr lang="fr-FR" sz="2800" dirty="0" smtClean="0">
                <a:latin typeface="Advent Pro" panose="02000506040000020004" pitchFamily="2" charset="0"/>
              </a:rPr>
              <a:t>. Convention constitutive</a:t>
            </a:r>
          </a:p>
        </p:txBody>
      </p:sp>
      <p:sp>
        <p:nvSpPr>
          <p:cNvPr id="6" name="ZoneTexte 5"/>
          <p:cNvSpPr txBox="1"/>
          <p:nvPr/>
        </p:nvSpPr>
        <p:spPr>
          <a:xfrm>
            <a:off x="683568" y="850789"/>
            <a:ext cx="8208912" cy="5201424"/>
          </a:xfrm>
          <a:prstGeom prst="rect">
            <a:avLst/>
          </a:prstGeom>
          <a:noFill/>
        </p:spPr>
        <p:txBody>
          <a:bodyPr wrap="square" rtlCol="0">
            <a:spAutoFit/>
          </a:bodyPr>
          <a:lstStyle/>
          <a:p>
            <a:r>
              <a:rPr lang="fr-FR" sz="2800" dirty="0" smtClean="0">
                <a:latin typeface="Advent Pro" panose="02000506040000020004" pitchFamily="2" charset="0"/>
              </a:rPr>
              <a:t>Les principaux changements :</a:t>
            </a:r>
          </a:p>
          <a:p>
            <a:endParaRPr lang="fr-FR" sz="1600" dirty="0" smtClean="0">
              <a:latin typeface="Advent Pro" panose="02000506040000020004" pitchFamily="2" charset="0"/>
            </a:endParaRPr>
          </a:p>
          <a:p>
            <a:r>
              <a:rPr lang="fr-FR" sz="1600" b="1" dirty="0" smtClean="0">
                <a:latin typeface="Advent Pro" panose="02000506040000020004" pitchFamily="2" charset="0"/>
              </a:rPr>
              <a:t>Article 18 : Bénéficiaires et utilisation des données</a:t>
            </a:r>
          </a:p>
          <a:p>
            <a:r>
              <a:rPr lang="fr-FR" sz="1600" i="1" dirty="0" smtClean="0">
                <a:latin typeface="Advent Pro" panose="02000506040000020004" pitchFamily="2" charset="0"/>
              </a:rPr>
              <a:t>[…] Ces </a:t>
            </a:r>
            <a:r>
              <a:rPr lang="fr-FR" sz="1600" b="1" i="1" dirty="0">
                <a:latin typeface="Advent Pro" panose="02000506040000020004" pitchFamily="2" charset="0"/>
              </a:rPr>
              <a:t>bénéficiaires acquittent une redevance annuelle </a:t>
            </a:r>
            <a:r>
              <a:rPr lang="fr-FR" sz="1600" i="1" dirty="0">
                <a:latin typeface="Advent Pro" panose="02000506040000020004" pitchFamily="2" charset="0"/>
              </a:rPr>
              <a:t>définie dans l’offre de services du CRAIG</a:t>
            </a:r>
          </a:p>
          <a:p>
            <a:r>
              <a:rPr lang="fr-FR" sz="1600" i="1" dirty="0">
                <a:latin typeface="Advent Pro" panose="02000506040000020004" pitchFamily="2" charset="0"/>
              </a:rPr>
              <a:t> </a:t>
            </a:r>
          </a:p>
          <a:p>
            <a:r>
              <a:rPr lang="fr-FR" sz="1600" i="1" dirty="0">
                <a:latin typeface="Advent Pro" panose="02000506040000020004" pitchFamily="2" charset="0"/>
              </a:rPr>
              <a:t>Les SDIS qui participent effectivement à la production de données reversées à l’IGN ou au CRAIG, bénéficient sur leur territoire d’intervention de l’ensemble des données du CRAIG.</a:t>
            </a:r>
          </a:p>
          <a:p>
            <a:endParaRPr lang="fr-FR" sz="1600" dirty="0" smtClean="0">
              <a:latin typeface="Advent Pro" panose="02000506040000020004" pitchFamily="2" charset="0"/>
            </a:endParaRPr>
          </a:p>
          <a:p>
            <a:r>
              <a:rPr lang="fr-FR" sz="1600" b="1" dirty="0">
                <a:latin typeface="Advent Pro" panose="02000506040000020004" pitchFamily="2" charset="0"/>
              </a:rPr>
              <a:t>Article 20 – Modalités de participation des exploitants de réseaux</a:t>
            </a:r>
          </a:p>
          <a:p>
            <a:r>
              <a:rPr lang="fr-FR" sz="1600" i="1" dirty="0">
                <a:latin typeface="Advent Pro" panose="02000506040000020004" pitchFamily="2" charset="0"/>
              </a:rPr>
              <a:t>L’article R.554-23-IV du Code de l’environnement prévoit que les exploitants de réseaux dont un ou plusieurs tronçons souterrains présentent une précision de localisation insuffisante, engagent une démarche en vue d'améliorer cette précision. L’objectif est de limiter les accidents de travaux à proximité des réseaux.</a:t>
            </a:r>
          </a:p>
          <a:p>
            <a:r>
              <a:rPr lang="fr-FR" sz="1600" i="1" dirty="0">
                <a:latin typeface="Advent Pro" panose="02000506040000020004" pitchFamily="2" charset="0"/>
              </a:rPr>
              <a:t> </a:t>
            </a:r>
          </a:p>
          <a:p>
            <a:r>
              <a:rPr lang="fr-FR" sz="1600" i="1" dirty="0">
                <a:latin typeface="Advent Pro" panose="02000506040000020004" pitchFamily="2" charset="0"/>
              </a:rPr>
              <a:t>La constitution du fond de plan, support à la visualisation des réseaux enterrés, relève d’une « autorité publique locale compétente » qui doit assurer la réalisation, la mise à jour et la diffusion du plan. Les exploitants de réseaux enterrés privés ou publics peuvent faire appel au groupement afin d’assurer ce rôle d'autorité publique locale compétente en conformité avec l'arrêté du 15 février 2012 relatif à l'exécution de travaux à proximité de certains ouvrages souterrains.</a:t>
            </a:r>
          </a:p>
          <a:p>
            <a:endParaRPr lang="fr-FR" sz="1600" dirty="0" smtClean="0">
              <a:latin typeface="Advent Pro" panose="02000506040000020004" pitchFamily="2" charset="0"/>
            </a:endParaRPr>
          </a:p>
        </p:txBody>
      </p:sp>
      <p:pic>
        <p:nvPicPr>
          <p:cNvPr id="7" name="Imag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Tree>
    <p:extLst>
      <p:ext uri="{BB962C8B-B14F-4D97-AF65-F5344CB8AC3E}">
        <p14:creationId xmlns:p14="http://schemas.microsoft.com/office/powerpoint/2010/main" val="3908356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467544" y="156746"/>
            <a:ext cx="3619902" cy="523220"/>
          </a:xfrm>
          <a:prstGeom prst="rect">
            <a:avLst/>
          </a:prstGeom>
          <a:noFill/>
        </p:spPr>
        <p:txBody>
          <a:bodyPr wrap="none" rtlCol="0">
            <a:spAutoFit/>
          </a:bodyPr>
          <a:lstStyle/>
          <a:p>
            <a:r>
              <a:rPr lang="fr-FR" sz="2800" dirty="0">
                <a:latin typeface="Advent Pro" panose="02000506040000020004" pitchFamily="2" charset="0"/>
              </a:rPr>
              <a:t>2</a:t>
            </a:r>
            <a:r>
              <a:rPr lang="fr-FR" sz="2800" dirty="0" smtClean="0">
                <a:latin typeface="Advent Pro" panose="02000506040000020004" pitchFamily="2" charset="0"/>
              </a:rPr>
              <a:t>. Convention constitutive</a:t>
            </a:r>
          </a:p>
        </p:txBody>
      </p:sp>
      <p:sp>
        <p:nvSpPr>
          <p:cNvPr id="6" name="ZoneTexte 5"/>
          <p:cNvSpPr txBox="1"/>
          <p:nvPr/>
        </p:nvSpPr>
        <p:spPr>
          <a:xfrm>
            <a:off x="683568" y="850789"/>
            <a:ext cx="8208912" cy="4401205"/>
          </a:xfrm>
          <a:prstGeom prst="rect">
            <a:avLst/>
          </a:prstGeom>
          <a:noFill/>
        </p:spPr>
        <p:txBody>
          <a:bodyPr wrap="square" rtlCol="0">
            <a:spAutoFit/>
          </a:bodyPr>
          <a:lstStyle/>
          <a:p>
            <a:r>
              <a:rPr lang="fr-FR" sz="2800" dirty="0">
                <a:latin typeface="Advent Pro" panose="02000506040000020004" pitchFamily="2" charset="0"/>
              </a:rPr>
              <a:t>Le </a:t>
            </a:r>
            <a:r>
              <a:rPr lang="fr-FR" sz="2800" dirty="0">
                <a:latin typeface="Advent Pro" panose="02000506040000020004" pitchFamily="2" charset="0"/>
              </a:rPr>
              <a:t>processus de validation de la nouvelle Convention constitutive est le suivant :</a:t>
            </a:r>
          </a:p>
          <a:p>
            <a:r>
              <a:rPr lang="fr-FR" sz="1600" i="1" dirty="0">
                <a:latin typeface="Advent Pro" panose="02000506040000020004" pitchFamily="2" charset="0"/>
              </a:rPr>
              <a:t> </a:t>
            </a:r>
          </a:p>
          <a:p>
            <a:pPr marL="285750" lvl="0" indent="-285750">
              <a:buFont typeface="Wingdings" panose="05000000000000000000" pitchFamily="2" charset="2"/>
              <a:buChar char="§"/>
            </a:pPr>
            <a:r>
              <a:rPr lang="fr-FR" sz="1600" dirty="0" smtClean="0">
                <a:latin typeface="Advent Pro" panose="02000506040000020004" pitchFamily="2" charset="0"/>
              </a:rPr>
              <a:t>Approbation en AG de </a:t>
            </a:r>
            <a:r>
              <a:rPr lang="fr-FR" sz="1600" dirty="0">
                <a:latin typeface="Advent Pro" panose="02000506040000020004" pitchFamily="2" charset="0"/>
              </a:rPr>
              <a:t>la convention constitutive modifiée </a:t>
            </a:r>
            <a:endParaRPr lang="fr-FR" sz="1600" dirty="0" smtClean="0">
              <a:latin typeface="Advent Pro" panose="02000506040000020004" pitchFamily="2" charset="0"/>
            </a:endParaRPr>
          </a:p>
          <a:p>
            <a:pPr lvl="0"/>
            <a:endParaRPr lang="fr-FR" sz="1600" dirty="0">
              <a:latin typeface="Advent Pro" panose="02000506040000020004" pitchFamily="2" charset="0"/>
            </a:endParaRPr>
          </a:p>
          <a:p>
            <a:pPr marL="285750" lvl="0" indent="-285750">
              <a:buFont typeface="Wingdings" panose="05000000000000000000" pitchFamily="2" charset="2"/>
              <a:buChar char="§"/>
            </a:pPr>
            <a:r>
              <a:rPr lang="fr-FR" sz="1600" dirty="0">
                <a:latin typeface="Advent Pro" panose="02000506040000020004" pitchFamily="2" charset="0"/>
              </a:rPr>
              <a:t>Approbation par les </a:t>
            </a:r>
            <a:r>
              <a:rPr lang="fr-FR" sz="1600" u="sng" dirty="0">
                <a:latin typeface="Advent Pro" panose="02000506040000020004" pitchFamily="2" charset="0"/>
              </a:rPr>
              <a:t>instances délibératives </a:t>
            </a:r>
            <a:r>
              <a:rPr lang="fr-FR" sz="1600" dirty="0">
                <a:latin typeface="Advent Pro" panose="02000506040000020004" pitchFamily="2" charset="0"/>
              </a:rPr>
              <a:t>de chaque collectivité membre du groupement de la nouvelle convention constitutive</a:t>
            </a:r>
            <a:r>
              <a:rPr lang="fr-FR" sz="1600" dirty="0" smtClean="0">
                <a:latin typeface="Advent Pro" panose="02000506040000020004" pitchFamily="2" charset="0"/>
              </a:rPr>
              <a:t>.</a:t>
            </a:r>
          </a:p>
          <a:p>
            <a:pPr marL="285750" lvl="0" indent="-285750">
              <a:buFont typeface="Wingdings" panose="05000000000000000000" pitchFamily="2" charset="2"/>
              <a:buChar char="§"/>
            </a:pPr>
            <a:endParaRPr lang="fr-FR" sz="1600" dirty="0" smtClean="0">
              <a:latin typeface="Advent Pro" panose="02000506040000020004" pitchFamily="2" charset="0"/>
            </a:endParaRPr>
          </a:p>
          <a:p>
            <a:pPr marL="285750" lvl="0" indent="-285750">
              <a:buFont typeface="Wingdings" panose="05000000000000000000" pitchFamily="2" charset="2"/>
              <a:buChar char="§"/>
            </a:pPr>
            <a:r>
              <a:rPr lang="fr-FR" sz="1600" dirty="0" smtClean="0">
                <a:latin typeface="Advent Pro" panose="02000506040000020004" pitchFamily="2" charset="0"/>
              </a:rPr>
              <a:t>Signature de la convention par les membres du GIP</a:t>
            </a:r>
          </a:p>
          <a:p>
            <a:pPr lvl="0"/>
            <a:endParaRPr lang="fr-FR" sz="1600" dirty="0">
              <a:latin typeface="Advent Pro" panose="02000506040000020004" pitchFamily="2" charset="0"/>
            </a:endParaRPr>
          </a:p>
          <a:p>
            <a:pPr marL="285750" lvl="0" indent="-285750">
              <a:buFont typeface="Wingdings" panose="05000000000000000000" pitchFamily="2" charset="2"/>
              <a:buChar char="§"/>
            </a:pPr>
            <a:r>
              <a:rPr lang="fr-FR" sz="1600" dirty="0">
                <a:latin typeface="Advent Pro" panose="02000506040000020004" pitchFamily="2" charset="0"/>
              </a:rPr>
              <a:t>Avis du directeur régional ou départemental des finances</a:t>
            </a:r>
            <a:r>
              <a:rPr lang="fr-FR" sz="1600" dirty="0" smtClean="0">
                <a:latin typeface="Advent Pro" panose="02000506040000020004" pitchFamily="2" charset="0"/>
              </a:rPr>
              <a:t>.</a:t>
            </a:r>
          </a:p>
          <a:p>
            <a:pPr lvl="0"/>
            <a:endParaRPr lang="fr-FR" sz="1600" dirty="0">
              <a:latin typeface="Advent Pro" panose="02000506040000020004" pitchFamily="2" charset="0"/>
            </a:endParaRPr>
          </a:p>
          <a:p>
            <a:pPr marL="285750" lvl="0" indent="-285750">
              <a:buFont typeface="Wingdings" panose="05000000000000000000" pitchFamily="2" charset="2"/>
              <a:buChar char="§"/>
            </a:pPr>
            <a:r>
              <a:rPr lang="fr-FR" sz="1600" dirty="0">
                <a:latin typeface="Advent Pro" panose="02000506040000020004" pitchFamily="2" charset="0"/>
              </a:rPr>
              <a:t>Rédaction de l’arrêté d’approbation de la nouvelle convention constitutive par la Préfecture </a:t>
            </a:r>
            <a:r>
              <a:rPr lang="fr-FR" sz="1600" dirty="0" smtClean="0">
                <a:latin typeface="Advent Pro" panose="02000506040000020004" pitchFamily="2" charset="0"/>
              </a:rPr>
              <a:t>de Région </a:t>
            </a:r>
            <a:r>
              <a:rPr lang="fr-FR" sz="1600" dirty="0">
                <a:latin typeface="Advent Pro" panose="02000506040000020004" pitchFamily="2" charset="0"/>
              </a:rPr>
              <a:t>et publication de l’arrêté au recueil des actes administratifs.</a:t>
            </a:r>
          </a:p>
          <a:p>
            <a:endParaRPr lang="fr-FR" sz="1600" i="1" dirty="0">
              <a:latin typeface="Advent Pro" panose="02000506040000020004" pitchFamily="2" charset="0"/>
            </a:endParaRPr>
          </a:p>
          <a:p>
            <a:endParaRPr lang="fr-FR" sz="1600" dirty="0" smtClean="0">
              <a:latin typeface="Advent Pro" panose="02000506040000020004" pitchFamily="2" charset="0"/>
            </a:endParaRPr>
          </a:p>
        </p:txBody>
      </p:sp>
      <p:pic>
        <p:nvPicPr>
          <p:cNvPr id="7" name="Imag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graphicFrame>
        <p:nvGraphicFramePr>
          <p:cNvPr id="5" name="Tableau 4"/>
          <p:cNvGraphicFramePr>
            <a:graphicFrameLocks noGrp="1"/>
          </p:cNvGraphicFramePr>
          <p:nvPr>
            <p:extLst>
              <p:ext uri="{D42A27DB-BD31-4B8C-83A1-F6EECF244321}">
                <p14:modId xmlns:p14="http://schemas.microsoft.com/office/powerpoint/2010/main" val="967021560"/>
              </p:ext>
            </p:extLst>
          </p:nvPr>
        </p:nvGraphicFramePr>
        <p:xfrm>
          <a:off x="467544" y="4930374"/>
          <a:ext cx="8199811" cy="559308"/>
        </p:xfrm>
        <a:graphic>
          <a:graphicData uri="http://schemas.openxmlformats.org/drawingml/2006/table">
            <a:tbl>
              <a:tblPr firstRow="1" firstCol="1" bandRow="1">
                <a:tableStyleId>{5C22544A-7EE6-4342-B048-85BDC9FD1C3A}</a:tableStyleId>
              </a:tblPr>
              <a:tblGrid>
                <a:gridCol w="8199811"/>
              </a:tblGrid>
              <a:tr h="0">
                <a:tc>
                  <a:txBody>
                    <a:bodyPr/>
                    <a:lstStyle/>
                    <a:p>
                      <a:pPr>
                        <a:lnSpc>
                          <a:spcPct val="115000"/>
                        </a:lnSpc>
                        <a:spcAft>
                          <a:spcPts val="0"/>
                        </a:spcAft>
                      </a:pPr>
                      <a:r>
                        <a:rPr lang="fr-FR" sz="1800" b="1" kern="1200" dirty="0">
                          <a:solidFill>
                            <a:schemeClr val="tx1"/>
                          </a:solidFill>
                          <a:effectLst/>
                          <a:latin typeface="Advent Pro" panose="02000506040000020004" pitchFamily="2" charset="0"/>
                          <a:ea typeface="+mn-ea"/>
                          <a:cs typeface="+mn-cs"/>
                        </a:rPr>
                        <a:t>Décisions proposées :</a:t>
                      </a:r>
                    </a:p>
                  </a:txBody>
                  <a:tcPr marL="68580" marR="68580" marT="0" marB="0">
                    <a:solidFill>
                      <a:srgbClr val="CCCCFF"/>
                    </a:solidFill>
                  </a:tcPr>
                </a:tc>
              </a:tr>
              <a:tr h="0">
                <a:tc>
                  <a:txBody>
                    <a:bodyPr/>
                    <a:lstStyle/>
                    <a:p>
                      <a:pPr marL="285750" lvl="0" indent="-285750">
                        <a:buFontTx/>
                        <a:buChar char="-"/>
                      </a:pPr>
                      <a:r>
                        <a:rPr lang="fr-FR" sz="1600" b="0" kern="1200" dirty="0" smtClean="0">
                          <a:solidFill>
                            <a:schemeClr val="tx1"/>
                          </a:solidFill>
                          <a:latin typeface="Advent Pro" panose="02000506040000020004" pitchFamily="2" charset="0"/>
                          <a:ea typeface="+mn-ea"/>
                          <a:cs typeface="+mn-cs"/>
                        </a:rPr>
                        <a:t>Approuver la nouvelle convention constitutive du GIP</a:t>
                      </a:r>
                    </a:p>
                  </a:txBody>
                  <a:tcPr marL="68580" marR="68580" marT="0" marB="0">
                    <a:solidFill>
                      <a:schemeClr val="bg1"/>
                    </a:solidFill>
                  </a:tcPr>
                </a:tc>
              </a:tr>
            </a:tbl>
          </a:graphicData>
        </a:graphic>
      </p:graphicFrame>
    </p:spTree>
    <p:extLst>
      <p:ext uri="{BB962C8B-B14F-4D97-AF65-F5344CB8AC3E}">
        <p14:creationId xmlns:p14="http://schemas.microsoft.com/office/powerpoint/2010/main" val="41332125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7" name="ZoneTexte 6"/>
          <p:cNvSpPr txBox="1"/>
          <p:nvPr/>
        </p:nvSpPr>
        <p:spPr>
          <a:xfrm>
            <a:off x="467544" y="1237174"/>
            <a:ext cx="8424936" cy="369332"/>
          </a:xfrm>
          <a:prstGeom prst="rect">
            <a:avLst/>
          </a:prstGeom>
          <a:noFill/>
        </p:spPr>
        <p:txBody>
          <a:bodyPr wrap="square" rtlCol="0">
            <a:spAutoFit/>
          </a:bodyPr>
          <a:lstStyle/>
          <a:p>
            <a:pPr algn="ctr"/>
            <a:r>
              <a:rPr lang="fr-FR" b="1" dirty="0" smtClean="0">
                <a:latin typeface="Advent Pro" panose="02000506040000020004" pitchFamily="2" charset="0"/>
              </a:rPr>
              <a:t>Facteurs pris en compte dans le nouveau modèle de financement</a:t>
            </a:r>
            <a:endParaRPr lang="fr-FR" b="1" dirty="0">
              <a:latin typeface="Advent Pro" panose="02000506040000020004" pitchFamily="2" charset="0"/>
            </a:endParaRPr>
          </a:p>
        </p:txBody>
      </p:sp>
      <p:sp>
        <p:nvSpPr>
          <p:cNvPr id="2" name="ZoneTexte 1"/>
          <p:cNvSpPr txBox="1"/>
          <p:nvPr/>
        </p:nvSpPr>
        <p:spPr>
          <a:xfrm>
            <a:off x="3005750" y="1850222"/>
            <a:ext cx="2904962" cy="584775"/>
          </a:xfrm>
          <a:prstGeom prst="rect">
            <a:avLst/>
          </a:prstGeom>
          <a:noFill/>
        </p:spPr>
        <p:txBody>
          <a:bodyPr wrap="none" rtlCol="0">
            <a:spAutoFit/>
          </a:bodyPr>
          <a:lstStyle/>
          <a:p>
            <a:pPr algn="ctr"/>
            <a:r>
              <a:rPr lang="fr-FR" dirty="0">
                <a:latin typeface="Advent Pro" panose="02000506040000020004" pitchFamily="2" charset="0"/>
              </a:rPr>
              <a:t>Une approche </a:t>
            </a:r>
            <a:r>
              <a:rPr lang="fr-FR" dirty="0" smtClean="0">
                <a:latin typeface="Advent Pro" panose="02000506040000020004" pitchFamily="2" charset="0"/>
              </a:rPr>
              <a:t>triennale</a:t>
            </a:r>
          </a:p>
          <a:p>
            <a:pPr algn="ctr"/>
            <a:r>
              <a:rPr lang="fr-FR" sz="1400" dirty="0">
                <a:latin typeface="Advent Pro" panose="02000506040000020004" pitchFamily="2" charset="0"/>
              </a:rPr>
              <a:t>Nécessaire pour mener certains projets</a:t>
            </a:r>
          </a:p>
        </p:txBody>
      </p:sp>
      <p:sp>
        <p:nvSpPr>
          <p:cNvPr id="8" name="ZoneTexte 7"/>
          <p:cNvSpPr txBox="1"/>
          <p:nvPr/>
        </p:nvSpPr>
        <p:spPr>
          <a:xfrm>
            <a:off x="908497" y="3039650"/>
            <a:ext cx="2170786" cy="584775"/>
          </a:xfrm>
          <a:prstGeom prst="rect">
            <a:avLst/>
          </a:prstGeom>
          <a:noFill/>
        </p:spPr>
        <p:txBody>
          <a:bodyPr wrap="none" rtlCol="0">
            <a:spAutoFit/>
          </a:bodyPr>
          <a:lstStyle/>
          <a:p>
            <a:pPr algn="ctr"/>
            <a:r>
              <a:rPr lang="fr-FR" dirty="0" smtClean="0">
                <a:latin typeface="Advent Pro" panose="02000506040000020004" pitchFamily="2" charset="0"/>
              </a:rPr>
              <a:t>Retrait de l’Etat</a:t>
            </a:r>
          </a:p>
          <a:p>
            <a:pPr algn="ctr"/>
            <a:r>
              <a:rPr lang="fr-FR" sz="1400" dirty="0" smtClean="0">
                <a:latin typeface="Advent Pro" panose="02000506040000020004" pitchFamily="2" charset="0"/>
              </a:rPr>
              <a:t>Perte financière de 120k€/an</a:t>
            </a:r>
            <a:endParaRPr lang="fr-FR" sz="1400" dirty="0">
              <a:latin typeface="Advent Pro" panose="02000506040000020004" pitchFamily="2" charset="0"/>
            </a:endParaRPr>
          </a:p>
        </p:txBody>
      </p:sp>
      <p:sp>
        <p:nvSpPr>
          <p:cNvPr id="9" name="ZoneTexte 8"/>
          <p:cNvSpPr txBox="1"/>
          <p:nvPr/>
        </p:nvSpPr>
        <p:spPr>
          <a:xfrm>
            <a:off x="5880422" y="2878071"/>
            <a:ext cx="2337499" cy="800219"/>
          </a:xfrm>
          <a:prstGeom prst="rect">
            <a:avLst/>
          </a:prstGeom>
          <a:noFill/>
        </p:spPr>
        <p:txBody>
          <a:bodyPr wrap="none" rtlCol="0">
            <a:spAutoFit/>
          </a:bodyPr>
          <a:lstStyle/>
          <a:p>
            <a:pPr algn="ctr"/>
            <a:r>
              <a:rPr lang="fr-FR" dirty="0" smtClean="0">
                <a:latin typeface="Advent Pro" panose="02000506040000020004" pitchFamily="2" charset="0"/>
              </a:rPr>
              <a:t>Apport de la Région</a:t>
            </a:r>
          </a:p>
          <a:p>
            <a:pPr algn="ctr"/>
            <a:r>
              <a:rPr lang="fr-FR" sz="1400" dirty="0">
                <a:latin typeface="Advent Pro" panose="02000506040000020004" pitchFamily="2" charset="0"/>
              </a:rPr>
              <a:t>Variable en fonction de l’entrée</a:t>
            </a:r>
          </a:p>
          <a:p>
            <a:pPr algn="ctr"/>
            <a:r>
              <a:rPr lang="fr-FR" sz="1400" dirty="0">
                <a:latin typeface="Advent Pro" panose="02000506040000020004" pitchFamily="2" charset="0"/>
              </a:rPr>
              <a:t>de nouveaux adhérents au GIP</a:t>
            </a:r>
          </a:p>
        </p:txBody>
      </p:sp>
      <p:sp>
        <p:nvSpPr>
          <p:cNvPr id="10" name="ZoneTexte 9"/>
          <p:cNvSpPr txBox="1"/>
          <p:nvPr/>
        </p:nvSpPr>
        <p:spPr>
          <a:xfrm>
            <a:off x="2457536" y="4302903"/>
            <a:ext cx="4001415" cy="1077218"/>
          </a:xfrm>
          <a:prstGeom prst="rect">
            <a:avLst/>
          </a:prstGeom>
          <a:noFill/>
        </p:spPr>
        <p:txBody>
          <a:bodyPr wrap="none" rtlCol="0">
            <a:spAutoFit/>
          </a:bodyPr>
          <a:lstStyle/>
          <a:p>
            <a:pPr algn="ctr"/>
            <a:r>
              <a:rPr lang="fr-FR" dirty="0" smtClean="0">
                <a:latin typeface="Advent Pro" panose="02000506040000020004" pitchFamily="2" charset="0"/>
              </a:rPr>
              <a:t>Maintien du financement</a:t>
            </a:r>
          </a:p>
          <a:p>
            <a:pPr algn="ctr"/>
            <a:r>
              <a:rPr lang="fr-FR" dirty="0" smtClean="0">
                <a:latin typeface="Advent Pro" panose="02000506040000020004" pitchFamily="2" charset="0"/>
              </a:rPr>
              <a:t>des autres membres</a:t>
            </a:r>
          </a:p>
          <a:p>
            <a:pPr algn="ctr"/>
            <a:r>
              <a:rPr lang="fr-FR" sz="1400" dirty="0">
                <a:latin typeface="Advent Pro" panose="02000506040000020004" pitchFamily="2" charset="0"/>
              </a:rPr>
              <a:t>Elargissement à Rhône-Alpes ne doit pas </a:t>
            </a:r>
            <a:r>
              <a:rPr lang="fr-FR" sz="1400" dirty="0" smtClean="0">
                <a:latin typeface="Advent Pro" panose="02000506040000020004" pitchFamily="2" charset="0"/>
              </a:rPr>
              <a:t>avoir</a:t>
            </a:r>
          </a:p>
          <a:p>
            <a:pPr algn="ctr"/>
            <a:r>
              <a:rPr lang="fr-FR" sz="1400" dirty="0" smtClean="0">
                <a:latin typeface="Advent Pro" panose="02000506040000020004" pitchFamily="2" charset="0"/>
              </a:rPr>
              <a:t>d’impact </a:t>
            </a:r>
            <a:r>
              <a:rPr lang="fr-FR" sz="1400" dirty="0">
                <a:latin typeface="Advent Pro" panose="02000506040000020004" pitchFamily="2" charset="0"/>
              </a:rPr>
              <a:t>financier pour les membres historiques du GIP</a:t>
            </a:r>
          </a:p>
        </p:txBody>
      </p:sp>
      <p:sp>
        <p:nvSpPr>
          <p:cNvPr id="11" name="ZoneTexte 10"/>
          <p:cNvSpPr txBox="1"/>
          <p:nvPr/>
        </p:nvSpPr>
        <p:spPr>
          <a:xfrm>
            <a:off x="467544" y="156746"/>
            <a:ext cx="3243196" cy="523220"/>
          </a:xfrm>
          <a:prstGeom prst="rect">
            <a:avLst/>
          </a:prstGeom>
          <a:noFill/>
        </p:spPr>
        <p:txBody>
          <a:bodyPr wrap="none" rtlCol="0">
            <a:spAutoFit/>
          </a:bodyPr>
          <a:lstStyle/>
          <a:p>
            <a:r>
              <a:rPr lang="fr-FR" sz="2800" dirty="0" smtClean="0">
                <a:latin typeface="Advent Pro" panose="02000506040000020004" pitchFamily="2" charset="0"/>
              </a:rPr>
              <a:t>3. Financement du GIP</a:t>
            </a:r>
            <a:endParaRPr lang="fr-FR" sz="2800" dirty="0">
              <a:latin typeface="Advent Pro" panose="02000506040000020004" pitchFamily="2" charset="0"/>
            </a:endParaRPr>
          </a:p>
        </p:txBody>
      </p:sp>
    </p:spTree>
    <p:extLst>
      <p:ext uri="{BB962C8B-B14F-4D97-AF65-F5344CB8AC3E}">
        <p14:creationId xmlns:p14="http://schemas.microsoft.com/office/powerpoint/2010/main" val="2598560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pic>
        <p:nvPicPr>
          <p:cNvPr id="205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5536" y="1916832"/>
            <a:ext cx="8478350" cy="313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051720" y="1103004"/>
            <a:ext cx="4572000" cy="646331"/>
          </a:xfrm>
          <a:prstGeom prst="rect">
            <a:avLst/>
          </a:prstGeom>
        </p:spPr>
        <p:txBody>
          <a:bodyPr>
            <a:spAutoFit/>
          </a:bodyPr>
          <a:lstStyle/>
          <a:p>
            <a:pPr marL="228600" algn="ctr">
              <a:spcAft>
                <a:spcPts val="0"/>
              </a:spcAft>
            </a:pPr>
            <a:r>
              <a:rPr lang="fr-FR" b="1" dirty="0">
                <a:latin typeface="Advent Pro" panose="02000506040000020004" pitchFamily="2" charset="0"/>
              </a:rPr>
              <a:t>Répartition des apports des membres du GIP au groupement</a:t>
            </a:r>
          </a:p>
        </p:txBody>
      </p:sp>
      <p:sp>
        <p:nvSpPr>
          <p:cNvPr id="11" name="ZoneTexte 10"/>
          <p:cNvSpPr txBox="1"/>
          <p:nvPr/>
        </p:nvSpPr>
        <p:spPr>
          <a:xfrm>
            <a:off x="467544" y="156746"/>
            <a:ext cx="3243196" cy="523220"/>
          </a:xfrm>
          <a:prstGeom prst="rect">
            <a:avLst/>
          </a:prstGeom>
          <a:noFill/>
        </p:spPr>
        <p:txBody>
          <a:bodyPr wrap="none" rtlCol="0">
            <a:spAutoFit/>
          </a:bodyPr>
          <a:lstStyle/>
          <a:p>
            <a:r>
              <a:rPr lang="fr-FR" sz="2800" dirty="0" smtClean="0">
                <a:latin typeface="Advent Pro" panose="02000506040000020004" pitchFamily="2" charset="0"/>
              </a:rPr>
              <a:t>3. Financement du GIP</a:t>
            </a:r>
            <a:endParaRPr lang="fr-FR" sz="2800" dirty="0">
              <a:latin typeface="Advent Pro" panose="02000506040000020004" pitchFamily="2" charset="0"/>
            </a:endParaRPr>
          </a:p>
        </p:txBody>
      </p:sp>
    </p:spTree>
    <p:extLst>
      <p:ext uri="{BB962C8B-B14F-4D97-AF65-F5344CB8AC3E}">
        <p14:creationId xmlns:p14="http://schemas.microsoft.com/office/powerpoint/2010/main" val="6895439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4" name="Imag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44390" y="0"/>
            <a:ext cx="2299610" cy="836712"/>
          </a:xfrm>
          <a:prstGeom prst="rect">
            <a:avLst/>
          </a:prstGeom>
        </p:spPr>
      </p:pic>
      <p:sp>
        <p:nvSpPr>
          <p:cNvPr id="2" name="Rectangle 2"/>
          <p:cNvSpPr>
            <a:spLocks noChangeArrowheads="1"/>
          </p:cNvSpPr>
          <p:nvPr/>
        </p:nvSpPr>
        <p:spPr bwMode="auto">
          <a:xfrm rot="5400000">
            <a:off x="1232719" y="50358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6" name="Image 5"/>
          <p:cNvPicPr>
            <a:picLocks noChangeAspect="1"/>
          </p:cNvPicPr>
          <p:nvPr/>
        </p:nvPicPr>
        <p:blipFill>
          <a:blip r:embed="rId5"/>
          <a:stretch>
            <a:fillRect/>
          </a:stretch>
        </p:blipFill>
        <p:spPr>
          <a:xfrm>
            <a:off x="707945" y="1268761"/>
            <a:ext cx="7824495" cy="4176464"/>
          </a:xfrm>
          <a:prstGeom prst="rect">
            <a:avLst/>
          </a:prstGeom>
        </p:spPr>
      </p:pic>
      <p:sp>
        <p:nvSpPr>
          <p:cNvPr id="11" name="ZoneTexte 10"/>
          <p:cNvSpPr txBox="1"/>
          <p:nvPr/>
        </p:nvSpPr>
        <p:spPr>
          <a:xfrm>
            <a:off x="467544" y="156746"/>
            <a:ext cx="3243196" cy="523220"/>
          </a:xfrm>
          <a:prstGeom prst="rect">
            <a:avLst/>
          </a:prstGeom>
          <a:noFill/>
        </p:spPr>
        <p:txBody>
          <a:bodyPr wrap="none" rtlCol="0">
            <a:spAutoFit/>
          </a:bodyPr>
          <a:lstStyle/>
          <a:p>
            <a:r>
              <a:rPr lang="fr-FR" sz="2800" dirty="0" smtClean="0">
                <a:latin typeface="Advent Pro" panose="02000506040000020004" pitchFamily="2" charset="0"/>
              </a:rPr>
              <a:t>3. Financement du GIP</a:t>
            </a:r>
            <a:endParaRPr lang="fr-FR" sz="2800" dirty="0">
              <a:latin typeface="Advent Pro" panose="02000506040000020004" pitchFamily="2" charset="0"/>
            </a:endParaRPr>
          </a:p>
        </p:txBody>
      </p:sp>
    </p:spTree>
    <p:extLst>
      <p:ext uri="{BB962C8B-B14F-4D97-AF65-F5344CB8AC3E}">
        <p14:creationId xmlns:p14="http://schemas.microsoft.com/office/powerpoint/2010/main" val="235906505"/>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23970</TotalTime>
  <Words>1130</Words>
  <Application>Microsoft Office PowerPoint</Application>
  <PresentationFormat>Affichage à l'écran (4:3)</PresentationFormat>
  <Paragraphs>209</Paragraphs>
  <Slides>27</Slides>
  <Notes>19</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27</vt:i4>
      </vt:variant>
    </vt:vector>
  </HeadingPairs>
  <TitlesOfParts>
    <vt:vector size="36" baseType="lpstr">
      <vt:lpstr>Advent Pro</vt:lpstr>
      <vt:lpstr>Agency FB</vt:lpstr>
      <vt:lpstr>Arial</vt:lpstr>
      <vt:lpstr>Calibri</vt:lpstr>
      <vt:lpstr>Calibri Light</vt:lpstr>
      <vt:lpstr>Tahoma</vt:lpstr>
      <vt:lpstr>Times New Roman</vt:lpstr>
      <vt:lpstr>Wingdings</vt:lpstr>
      <vt:lpstr>Conception personnalisée</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Frédéric Deneux</dc:creator>
  <cp:lastModifiedBy>deneux</cp:lastModifiedBy>
  <cp:revision>300</cp:revision>
  <cp:lastPrinted>2017-06-16T11:22:02Z</cp:lastPrinted>
  <dcterms:created xsi:type="dcterms:W3CDTF">2015-09-02T07:23:27Z</dcterms:created>
  <dcterms:modified xsi:type="dcterms:W3CDTF">2017-12-01T14:03:53Z</dcterms:modified>
</cp:coreProperties>
</file>