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4"/>
  </p:notesMasterIdLst>
  <p:handoutMasterIdLst>
    <p:handoutMasterId r:id="rId25"/>
  </p:handoutMasterIdLst>
  <p:sldIdLst>
    <p:sldId id="257" r:id="rId2"/>
    <p:sldId id="258" r:id="rId3"/>
    <p:sldId id="260" r:id="rId4"/>
    <p:sldId id="259" r:id="rId5"/>
    <p:sldId id="261" r:id="rId6"/>
    <p:sldId id="262" r:id="rId7"/>
    <p:sldId id="270" r:id="rId8"/>
    <p:sldId id="263" r:id="rId9"/>
    <p:sldId id="265" r:id="rId10"/>
    <p:sldId id="264" r:id="rId11"/>
    <p:sldId id="266" r:id="rId12"/>
    <p:sldId id="267" r:id="rId13"/>
    <p:sldId id="268" r:id="rId14"/>
    <p:sldId id="269" r:id="rId15"/>
    <p:sldId id="273" r:id="rId16"/>
    <p:sldId id="272" r:id="rId17"/>
    <p:sldId id="275" r:id="rId18"/>
    <p:sldId id="274" r:id="rId19"/>
    <p:sldId id="276" r:id="rId20"/>
    <p:sldId id="279" r:id="rId21"/>
    <p:sldId id="277" r:id="rId22"/>
    <p:sldId id="278" r:id="rId23"/>
  </p:sldIdLst>
  <p:sldSz cx="9144000" cy="6858000" type="screen4x3"/>
  <p:notesSz cx="6731000" cy="98552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B4876BFB-F03D-48CF-8766-17B5F6FA3AA5}">
          <p14:sldIdLst>
            <p14:sldId id="257"/>
            <p14:sldId id="258"/>
            <p14:sldId id="260"/>
            <p14:sldId id="259"/>
            <p14:sldId id="261"/>
            <p14:sldId id="262"/>
            <p14:sldId id="270"/>
            <p14:sldId id="263"/>
            <p14:sldId id="265"/>
            <p14:sldId id="264"/>
            <p14:sldId id="266"/>
            <p14:sldId id="267"/>
            <p14:sldId id="268"/>
            <p14:sldId id="269"/>
            <p14:sldId id="273"/>
            <p14:sldId id="272"/>
            <p14:sldId id="275"/>
            <p14:sldId id="274"/>
            <p14:sldId id="276"/>
            <p14:sldId id="279"/>
            <p14:sldId id="277"/>
            <p14:sldId id="278"/>
          </p14:sldIdLst>
        </p14:section>
        <p14:section name="Section sans titre" id="{57BD4CF1-2143-4C36-A2E9-9AE73E309DE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59" autoAdjust="0"/>
    <p:restoredTop sz="92195" autoAdjust="0"/>
  </p:normalViewPr>
  <p:slideViewPr>
    <p:cSldViewPr>
      <p:cViewPr>
        <p:scale>
          <a:sx n="89" d="100"/>
          <a:sy n="89" d="100"/>
        </p:scale>
        <p:origin x="-666" y="-378"/>
      </p:cViewPr>
      <p:guideLst>
        <p:guide orient="horz" pos="2160"/>
        <p:guide pos="2880"/>
      </p:guideLst>
    </p:cSldViewPr>
  </p:slideViewPr>
  <p:notesTextViewPr>
    <p:cViewPr>
      <p:scale>
        <a:sx n="1" d="1"/>
        <a:sy n="1" d="1"/>
      </p:scale>
      <p:origin x="0" y="0"/>
    </p:cViewPr>
  </p:notesTextViewPr>
  <p:notesViewPr>
    <p:cSldViewPr>
      <p:cViewPr varScale="1">
        <p:scale>
          <a:sx n="51" d="100"/>
          <a:sy n="51" d="100"/>
        </p:scale>
        <p:origin x="-2958" y="-90"/>
      </p:cViewPr>
      <p:guideLst>
        <p:guide orient="horz" pos="3104"/>
        <p:guide pos="212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172.20.85.111\craig\echange_temporaire\view-organismes.csv"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Classeur2"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Classeur2"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26"/>
    </mc:Choice>
    <mc:Fallback>
      <c:style val="26"/>
    </mc:Fallback>
  </mc:AlternateContent>
  <c:pivotSource>
    <c:name>[view-organismes.csv]view-organismes!Tableau croisé dynamique3</c:name>
    <c:fmtId val="3"/>
  </c:pivotSource>
  <c:chart>
    <c:autoTitleDeleted val="1"/>
    <c:pivotFmts>
      <c:pivotFmt>
        <c:idx val="0"/>
        <c:dLbl>
          <c:idx val="0"/>
          <c:spPr/>
          <c:txPr>
            <a:bodyPr/>
            <a:lstStyle/>
            <a:p>
              <a:pPr>
                <a:defRPr/>
              </a:pPr>
              <a:endParaRPr lang="fr-FR"/>
            </a:p>
          </c:txPr>
          <c:showLegendKey val="0"/>
          <c:showVal val="0"/>
          <c:showCatName val="1"/>
          <c:showSerName val="0"/>
          <c:showPercent val="1"/>
          <c:showBubbleSize val="0"/>
        </c:dLbl>
      </c:pivotFmt>
      <c:pivotFmt>
        <c:idx val="1"/>
        <c:dLbl>
          <c:idx val="0"/>
          <c:layout>
            <c:manualLayout>
              <c:x val="9.9671051746729623E-3"/>
              <c:y val="-1.1688735537271325E-2"/>
            </c:manualLayout>
          </c:layout>
          <c:showLegendKey val="0"/>
          <c:showVal val="0"/>
          <c:showCatName val="1"/>
          <c:showSerName val="0"/>
          <c:showPercent val="1"/>
          <c:showBubbleSize val="0"/>
        </c:dLbl>
      </c:pivotFmt>
      <c:pivotFmt>
        <c:idx val="2"/>
        <c:dLbl>
          <c:idx val="0"/>
          <c:layout>
            <c:manualLayout>
              <c:x val="1.4706545530669373E-2"/>
              <c:y val="8.2509068388923294E-3"/>
            </c:manualLayout>
          </c:layout>
          <c:showLegendKey val="0"/>
          <c:showVal val="0"/>
          <c:showCatName val="1"/>
          <c:showSerName val="0"/>
          <c:showPercent val="1"/>
          <c:showBubbleSize val="0"/>
        </c:dLbl>
      </c:pivotFmt>
      <c:pivotFmt>
        <c:idx val="3"/>
        <c:dLbl>
          <c:idx val="0"/>
          <c:layout>
            <c:manualLayout>
              <c:x val="-4.3225151779974144E-2"/>
              <c:y val="-8.612462767996697E-3"/>
            </c:manualLayout>
          </c:layout>
          <c:showLegendKey val="0"/>
          <c:showVal val="0"/>
          <c:showCatName val="1"/>
          <c:showSerName val="0"/>
          <c:showPercent val="1"/>
          <c:showBubbleSize val="0"/>
        </c:dLbl>
      </c:pivotFmt>
      <c:pivotFmt>
        <c:idx val="4"/>
        <c:dLbl>
          <c:idx val="0"/>
          <c:layout>
            <c:manualLayout>
              <c:x val="-1.9653348764106175E-2"/>
              <c:y val="1.918900586864844E-2"/>
            </c:manualLayout>
          </c:layout>
          <c:showLegendKey val="0"/>
          <c:showVal val="0"/>
          <c:showCatName val="1"/>
          <c:showSerName val="0"/>
          <c:showPercent val="1"/>
          <c:showBubbleSize val="0"/>
        </c:dLbl>
      </c:pivotFmt>
      <c:pivotFmt>
        <c:idx val="5"/>
        <c:dLbl>
          <c:idx val="0"/>
          <c:layout>
            <c:manualLayout>
              <c:x val="-4.6442955271487139E-2"/>
              <c:y val="2.8847798519567078E-2"/>
            </c:manualLayout>
          </c:layout>
          <c:showLegendKey val="0"/>
          <c:showVal val="0"/>
          <c:showCatName val="1"/>
          <c:showSerName val="0"/>
          <c:showPercent val="1"/>
          <c:showBubbleSize val="0"/>
        </c:dLbl>
      </c:pivotFmt>
      <c:pivotFmt>
        <c:idx val="6"/>
        <c:dLbl>
          <c:idx val="0"/>
          <c:delete val="1"/>
        </c:dLbl>
      </c:pivotFmt>
      <c:pivotFmt>
        <c:idx val="7"/>
        <c:dLbl>
          <c:idx val="0"/>
          <c:layout>
            <c:manualLayout>
              <c:x val="1.6504059676203775E-2"/>
              <c:y val="-4.0105773295192035E-2"/>
            </c:manualLayout>
          </c:layout>
          <c:showLegendKey val="0"/>
          <c:showVal val="0"/>
          <c:showCatName val="1"/>
          <c:showSerName val="0"/>
          <c:showPercent val="1"/>
          <c:showBubbleSize val="0"/>
        </c:dLbl>
      </c:pivotFmt>
      <c:pivotFmt>
        <c:idx val="8"/>
        <c:dLbl>
          <c:idx val="0"/>
          <c:layout>
            <c:manualLayout>
              <c:x val="3.6272284784469983E-3"/>
              <c:y val="2.5450077167320378E-2"/>
            </c:manualLayout>
          </c:layout>
          <c:showLegendKey val="0"/>
          <c:showVal val="0"/>
          <c:showCatName val="1"/>
          <c:showSerName val="0"/>
          <c:showPercent val="1"/>
          <c:showBubbleSize val="0"/>
        </c:dLbl>
      </c:pivotFmt>
      <c:pivotFmt>
        <c:idx val="9"/>
        <c:marker>
          <c:symbol val="none"/>
        </c:marker>
        <c:dLbl>
          <c:idx val="0"/>
          <c:spPr/>
          <c:txPr>
            <a:bodyPr/>
            <a:lstStyle/>
            <a:p>
              <a:pPr>
                <a:defRPr/>
              </a:pPr>
              <a:endParaRPr lang="fr-FR"/>
            </a:p>
          </c:txPr>
          <c:showLegendKey val="0"/>
          <c:showVal val="0"/>
          <c:showCatName val="1"/>
          <c:showSerName val="0"/>
          <c:showPercent val="1"/>
          <c:showBubbleSize val="0"/>
        </c:dLbl>
      </c:pivotFmt>
      <c:pivotFmt>
        <c:idx val="10"/>
        <c:dLbl>
          <c:idx val="0"/>
          <c:layout>
            <c:manualLayout>
              <c:x val="-4.3225151779974144E-2"/>
              <c:y val="-8.612462767996697E-3"/>
            </c:manualLayout>
          </c:layout>
          <c:showLegendKey val="0"/>
          <c:showVal val="0"/>
          <c:showCatName val="1"/>
          <c:showSerName val="0"/>
          <c:showPercent val="1"/>
          <c:showBubbleSize val="0"/>
        </c:dLbl>
      </c:pivotFmt>
      <c:pivotFmt>
        <c:idx val="11"/>
        <c:dLbl>
          <c:idx val="0"/>
          <c:layout>
            <c:manualLayout>
              <c:x val="9.9671051746729623E-3"/>
              <c:y val="-1.1688735537271325E-2"/>
            </c:manualLayout>
          </c:layout>
          <c:showLegendKey val="0"/>
          <c:showVal val="0"/>
          <c:showCatName val="1"/>
          <c:showSerName val="0"/>
          <c:showPercent val="1"/>
          <c:showBubbleSize val="0"/>
        </c:dLbl>
      </c:pivotFmt>
      <c:pivotFmt>
        <c:idx val="12"/>
        <c:dLbl>
          <c:idx val="0"/>
          <c:layout>
            <c:manualLayout>
              <c:x val="1.4706545530669373E-2"/>
              <c:y val="8.2509068388923294E-3"/>
            </c:manualLayout>
          </c:layout>
          <c:showLegendKey val="0"/>
          <c:showVal val="0"/>
          <c:showCatName val="1"/>
          <c:showSerName val="0"/>
          <c:showPercent val="1"/>
          <c:showBubbleSize val="0"/>
        </c:dLbl>
      </c:pivotFmt>
      <c:pivotFmt>
        <c:idx val="13"/>
        <c:dLbl>
          <c:idx val="0"/>
          <c:layout>
            <c:manualLayout>
              <c:x val="3.6272284784469983E-3"/>
              <c:y val="2.5450077167320378E-2"/>
            </c:manualLayout>
          </c:layout>
          <c:showLegendKey val="0"/>
          <c:showVal val="0"/>
          <c:showCatName val="1"/>
          <c:showSerName val="0"/>
          <c:showPercent val="1"/>
          <c:showBubbleSize val="0"/>
        </c:dLbl>
      </c:pivotFmt>
      <c:pivotFmt>
        <c:idx val="14"/>
        <c:dLbl>
          <c:idx val="0"/>
          <c:layout>
            <c:manualLayout>
              <c:x val="-4.6442955271487139E-2"/>
              <c:y val="2.8847798519567078E-2"/>
            </c:manualLayout>
          </c:layout>
          <c:showLegendKey val="0"/>
          <c:showVal val="0"/>
          <c:showCatName val="1"/>
          <c:showSerName val="0"/>
          <c:showPercent val="1"/>
          <c:showBubbleSize val="0"/>
        </c:dLbl>
      </c:pivotFmt>
      <c:pivotFmt>
        <c:idx val="15"/>
        <c:dLbl>
          <c:idx val="0"/>
          <c:layout>
            <c:manualLayout>
              <c:x val="-1.9653348764106175E-2"/>
              <c:y val="1.918900586864844E-2"/>
            </c:manualLayout>
          </c:layout>
          <c:showLegendKey val="0"/>
          <c:showVal val="0"/>
          <c:showCatName val="1"/>
          <c:showSerName val="0"/>
          <c:showPercent val="1"/>
          <c:showBubbleSize val="0"/>
        </c:dLbl>
      </c:pivotFmt>
      <c:pivotFmt>
        <c:idx val="16"/>
        <c:dLbl>
          <c:idx val="0"/>
          <c:delete val="1"/>
        </c:dLbl>
      </c:pivotFmt>
      <c:pivotFmt>
        <c:idx val="17"/>
        <c:dLbl>
          <c:idx val="0"/>
          <c:layout>
            <c:manualLayout>
              <c:x val="1.6504059676203775E-2"/>
              <c:y val="-4.0105773295192035E-2"/>
            </c:manualLayout>
          </c:layout>
          <c:showLegendKey val="0"/>
          <c:showVal val="0"/>
          <c:showCatName val="1"/>
          <c:showSerName val="0"/>
          <c:showPercent val="1"/>
          <c:showBubbleSize val="0"/>
        </c:dLbl>
      </c:pivotFmt>
      <c:pivotFmt>
        <c:idx val="18"/>
        <c:marker>
          <c:symbol val="none"/>
        </c:marker>
        <c:dLbl>
          <c:idx val="0"/>
          <c:spPr/>
          <c:txPr>
            <a:bodyPr/>
            <a:lstStyle/>
            <a:p>
              <a:pPr>
                <a:defRPr/>
              </a:pPr>
              <a:endParaRPr lang="fr-FR"/>
            </a:p>
          </c:txPr>
          <c:showLegendKey val="0"/>
          <c:showVal val="0"/>
          <c:showCatName val="1"/>
          <c:showSerName val="0"/>
          <c:showPercent val="1"/>
          <c:showBubbleSize val="0"/>
        </c:dLbl>
      </c:pivotFmt>
      <c:pivotFmt>
        <c:idx val="19"/>
        <c:dLbl>
          <c:idx val="0"/>
          <c:layout>
            <c:manualLayout>
              <c:x val="-4.3225151779974144E-2"/>
              <c:y val="-8.612462767996697E-3"/>
            </c:manualLayout>
          </c:layout>
          <c:showLegendKey val="0"/>
          <c:showVal val="0"/>
          <c:showCatName val="1"/>
          <c:showSerName val="0"/>
          <c:showPercent val="1"/>
          <c:showBubbleSize val="0"/>
        </c:dLbl>
      </c:pivotFmt>
      <c:pivotFmt>
        <c:idx val="20"/>
        <c:dLbl>
          <c:idx val="0"/>
          <c:layout>
            <c:manualLayout>
              <c:x val="9.9671051746729623E-3"/>
              <c:y val="-1.1688735537271325E-2"/>
            </c:manualLayout>
          </c:layout>
          <c:showLegendKey val="0"/>
          <c:showVal val="0"/>
          <c:showCatName val="1"/>
          <c:showSerName val="0"/>
          <c:showPercent val="1"/>
          <c:showBubbleSize val="0"/>
        </c:dLbl>
      </c:pivotFmt>
      <c:pivotFmt>
        <c:idx val="21"/>
        <c:dLbl>
          <c:idx val="0"/>
          <c:layout>
            <c:manualLayout>
              <c:x val="1.4706545530669373E-2"/>
              <c:y val="8.2509068388923294E-3"/>
            </c:manualLayout>
          </c:layout>
          <c:showLegendKey val="0"/>
          <c:showVal val="0"/>
          <c:showCatName val="1"/>
          <c:showSerName val="0"/>
          <c:showPercent val="1"/>
          <c:showBubbleSize val="0"/>
        </c:dLbl>
      </c:pivotFmt>
      <c:pivotFmt>
        <c:idx val="22"/>
        <c:dLbl>
          <c:idx val="0"/>
          <c:layout>
            <c:manualLayout>
              <c:x val="3.6272284784469983E-3"/>
              <c:y val="2.5450077167320378E-2"/>
            </c:manualLayout>
          </c:layout>
          <c:showLegendKey val="0"/>
          <c:showVal val="0"/>
          <c:showCatName val="1"/>
          <c:showSerName val="0"/>
          <c:showPercent val="1"/>
          <c:showBubbleSize val="0"/>
        </c:dLbl>
      </c:pivotFmt>
      <c:pivotFmt>
        <c:idx val="23"/>
        <c:dLbl>
          <c:idx val="0"/>
          <c:layout>
            <c:manualLayout>
              <c:x val="-4.6442955271487139E-2"/>
              <c:y val="2.8847798519567078E-2"/>
            </c:manualLayout>
          </c:layout>
          <c:showLegendKey val="0"/>
          <c:showVal val="0"/>
          <c:showCatName val="1"/>
          <c:showSerName val="0"/>
          <c:showPercent val="1"/>
          <c:showBubbleSize val="0"/>
        </c:dLbl>
      </c:pivotFmt>
      <c:pivotFmt>
        <c:idx val="24"/>
        <c:dLbl>
          <c:idx val="0"/>
          <c:layout>
            <c:manualLayout>
              <c:x val="-1.9653348764106175E-2"/>
              <c:y val="1.918900586864844E-2"/>
            </c:manualLayout>
          </c:layout>
          <c:showLegendKey val="0"/>
          <c:showVal val="0"/>
          <c:showCatName val="1"/>
          <c:showSerName val="0"/>
          <c:showPercent val="1"/>
          <c:showBubbleSize val="0"/>
        </c:dLbl>
      </c:pivotFmt>
      <c:pivotFmt>
        <c:idx val="25"/>
        <c:dLbl>
          <c:idx val="0"/>
          <c:delete val="1"/>
        </c:dLbl>
      </c:pivotFmt>
      <c:pivotFmt>
        <c:idx val="26"/>
        <c:dLbl>
          <c:idx val="0"/>
          <c:layout>
            <c:manualLayout>
              <c:x val="1.6504059676203775E-2"/>
              <c:y val="-4.0105773295192035E-2"/>
            </c:manualLayout>
          </c:layout>
          <c:showLegendKey val="0"/>
          <c:showVal val="0"/>
          <c:showCatName val="1"/>
          <c:showSerName val="0"/>
          <c:showPercent val="1"/>
          <c:showBubbleSize val="0"/>
        </c:dLbl>
      </c:pivotFmt>
    </c:pivotFmts>
    <c:plotArea>
      <c:layout/>
      <c:pieChart>
        <c:varyColors val="1"/>
        <c:ser>
          <c:idx val="0"/>
          <c:order val="0"/>
          <c:tx>
            <c:strRef>
              <c:f>'view-organismes'!$E$14</c:f>
              <c:strCache>
                <c:ptCount val="1"/>
                <c:pt idx="0">
                  <c:v>Total</c:v>
                </c:pt>
              </c:strCache>
            </c:strRef>
          </c:tx>
          <c:explosion val="9"/>
          <c:dLbls>
            <c:dLbl>
              <c:idx val="0"/>
              <c:layout>
                <c:manualLayout>
                  <c:x val="-4.3225151779974144E-2"/>
                  <c:y val="-8.612462767996697E-3"/>
                </c:manualLayout>
              </c:layout>
              <c:showLegendKey val="0"/>
              <c:showVal val="0"/>
              <c:showCatName val="1"/>
              <c:showSerName val="0"/>
              <c:showPercent val="1"/>
              <c:showBubbleSize val="0"/>
            </c:dLbl>
            <c:dLbl>
              <c:idx val="1"/>
              <c:layout>
                <c:manualLayout>
                  <c:x val="9.9671051746729623E-3"/>
                  <c:y val="-1.1688735537271325E-2"/>
                </c:manualLayout>
              </c:layout>
              <c:showLegendKey val="0"/>
              <c:showVal val="0"/>
              <c:showCatName val="1"/>
              <c:showSerName val="0"/>
              <c:showPercent val="1"/>
              <c:showBubbleSize val="0"/>
            </c:dLbl>
            <c:dLbl>
              <c:idx val="3"/>
              <c:layout>
                <c:manualLayout>
                  <c:x val="1.4706545530669373E-2"/>
                  <c:y val="8.2509068388923294E-3"/>
                </c:manualLayout>
              </c:layout>
              <c:showLegendKey val="0"/>
              <c:showVal val="0"/>
              <c:showCatName val="1"/>
              <c:showSerName val="0"/>
              <c:showPercent val="1"/>
              <c:showBubbleSize val="0"/>
            </c:dLbl>
            <c:dLbl>
              <c:idx val="5"/>
              <c:layout>
                <c:manualLayout>
                  <c:x val="3.6272284784469983E-3"/>
                  <c:y val="2.5450077167320378E-2"/>
                </c:manualLayout>
              </c:layout>
              <c:showLegendKey val="0"/>
              <c:showVal val="0"/>
              <c:showCatName val="1"/>
              <c:showSerName val="0"/>
              <c:showPercent val="1"/>
              <c:showBubbleSize val="0"/>
            </c:dLbl>
            <c:dLbl>
              <c:idx val="6"/>
              <c:layout>
                <c:manualLayout>
                  <c:x val="-4.6442955271487139E-2"/>
                  <c:y val="2.8847798519567078E-2"/>
                </c:manualLayout>
              </c:layout>
              <c:spPr/>
              <c:txPr>
                <a:bodyPr/>
                <a:lstStyle/>
                <a:p>
                  <a:pPr>
                    <a:defRPr sz="1100" b="1"/>
                  </a:pPr>
                  <a:endParaRPr lang="fr-FR"/>
                </a:p>
              </c:txPr>
              <c:showLegendKey val="0"/>
              <c:showVal val="0"/>
              <c:showCatName val="1"/>
              <c:showSerName val="0"/>
              <c:showPercent val="1"/>
              <c:showBubbleSize val="0"/>
            </c:dLbl>
            <c:dLbl>
              <c:idx val="7"/>
              <c:layout>
                <c:manualLayout>
                  <c:x val="-1.9653348764106175E-2"/>
                  <c:y val="1.918900586864844E-2"/>
                </c:manualLayout>
              </c:layout>
              <c:showLegendKey val="0"/>
              <c:showVal val="0"/>
              <c:showCatName val="1"/>
              <c:showSerName val="0"/>
              <c:showPercent val="1"/>
              <c:showBubbleSize val="0"/>
            </c:dLbl>
            <c:dLbl>
              <c:idx val="8"/>
              <c:delete val="1"/>
            </c:dLbl>
            <c:dLbl>
              <c:idx val="9"/>
              <c:layout>
                <c:manualLayout>
                  <c:x val="1.6504059676203775E-2"/>
                  <c:y val="-4.0105773295192035E-2"/>
                </c:manualLayout>
              </c:layout>
              <c:showLegendKey val="0"/>
              <c:showVal val="0"/>
              <c:showCatName val="1"/>
              <c:showSerName val="0"/>
              <c:showPercent val="1"/>
              <c:showBubbleSize val="0"/>
            </c:dLbl>
            <c:txPr>
              <a:bodyPr/>
              <a:lstStyle/>
              <a:p>
                <a:pPr>
                  <a:defRPr b="1"/>
                </a:pPr>
                <a:endParaRPr lang="fr-FR"/>
              </a:p>
            </c:txPr>
            <c:showLegendKey val="0"/>
            <c:showVal val="0"/>
            <c:showCatName val="1"/>
            <c:showSerName val="0"/>
            <c:showPercent val="1"/>
            <c:showBubbleSize val="0"/>
            <c:showLeaderLines val="1"/>
          </c:dLbls>
          <c:cat>
            <c:strRef>
              <c:f>'view-organismes'!$D$15:$D$25</c:f>
              <c:strCache>
                <c:ptCount val="10"/>
                <c:pt idx="0">
                  <c:v>Association avec mission de service public</c:v>
                </c:pt>
                <c:pt idx="1">
                  <c:v>Autres EPCI</c:v>
                </c:pt>
                <c:pt idx="2">
                  <c:v>Chambre Consulaire</c:v>
                </c:pt>
                <c:pt idx="3">
                  <c:v>Commune</c:v>
                </c:pt>
                <c:pt idx="4">
                  <c:v>Conseil régional ou général</c:v>
                </c:pt>
                <c:pt idx="5">
                  <c:v>EPCI à fiscalité propre</c:v>
                </c:pt>
                <c:pt idx="6">
                  <c:v>Etablissement Public</c:v>
                </c:pt>
                <c:pt idx="7">
                  <c:v>Groupement d'Intéret Public</c:v>
                </c:pt>
                <c:pt idx="8">
                  <c:v>SA sous contrôle d'état, à but non lucratif</c:v>
                </c:pt>
                <c:pt idx="9">
                  <c:v>Service De l'Etat</c:v>
                </c:pt>
              </c:strCache>
            </c:strRef>
          </c:cat>
          <c:val>
            <c:numRef>
              <c:f>'view-organismes'!$E$15:$E$25</c:f>
              <c:numCache>
                <c:formatCode>General</c:formatCode>
                <c:ptCount val="10"/>
                <c:pt idx="0">
                  <c:v>36</c:v>
                </c:pt>
                <c:pt idx="1">
                  <c:v>57</c:v>
                </c:pt>
                <c:pt idx="2">
                  <c:v>4</c:v>
                </c:pt>
                <c:pt idx="3">
                  <c:v>161</c:v>
                </c:pt>
                <c:pt idx="4">
                  <c:v>5</c:v>
                </c:pt>
                <c:pt idx="5">
                  <c:v>71</c:v>
                </c:pt>
                <c:pt idx="6">
                  <c:v>38</c:v>
                </c:pt>
                <c:pt idx="7">
                  <c:v>1</c:v>
                </c:pt>
                <c:pt idx="8">
                  <c:v>3</c:v>
                </c:pt>
                <c:pt idx="9">
                  <c:v>24</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externalData r:id="rId1">
    <c:autoUpdate val="0"/>
  </c:externalData>
  <c:extLst>
    <c:ext xmlns:c14="http://schemas.microsoft.com/office/drawing/2007/8/2/chart" uri="{781A3756-C4B2-4CAC-9D66-4F8BD8637D16}">
      <c14:pivotOptions>
        <c14:dropZoneFilter val="1"/>
        <c14:dropZoneData val="1"/>
        <c14:dropZoneSeries val="1"/>
        <c14:dropZonesVisible val="1"/>
      </c14:pivotOptions>
    </c:ext>
  </c:extLst>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pieChart>
        <c:varyColors val="1"/>
        <c:ser>
          <c:idx val="0"/>
          <c:order val="0"/>
          <c:explosion val="25"/>
          <c:dLbls>
            <c:dLbl>
              <c:idx val="0"/>
              <c:layout>
                <c:manualLayout>
                  <c:x val="3.693607153079987E-2"/>
                  <c:y val="3.6477688031694357E-2"/>
                </c:manualLayout>
              </c:layout>
              <c:showLegendKey val="0"/>
              <c:showVal val="0"/>
              <c:showCatName val="1"/>
              <c:showSerName val="0"/>
              <c:showPercent val="1"/>
              <c:showBubbleSize val="0"/>
            </c:dLbl>
            <c:dLbl>
              <c:idx val="1"/>
              <c:layout>
                <c:manualLayout>
                  <c:x val="4.980239762081496E-2"/>
                  <c:y val="-4.0909837455585032E-3"/>
                </c:manualLayout>
              </c:layout>
              <c:showLegendKey val="0"/>
              <c:showVal val="0"/>
              <c:showCatName val="1"/>
              <c:showSerName val="0"/>
              <c:showPercent val="1"/>
              <c:showBubbleSize val="0"/>
            </c:dLbl>
            <c:dLbl>
              <c:idx val="2"/>
              <c:layout>
                <c:manualLayout>
                  <c:x val="-6.2561311074562998E-3"/>
                  <c:y val="1.5160841924788658E-2"/>
                </c:manualLayout>
              </c:layout>
              <c:showLegendKey val="0"/>
              <c:showVal val="0"/>
              <c:showCatName val="1"/>
              <c:showSerName val="0"/>
              <c:showPercent val="1"/>
              <c:showBubbleSize val="0"/>
            </c:dLbl>
            <c:dLbl>
              <c:idx val="3"/>
              <c:layout>
                <c:manualLayout>
                  <c:x val="-2.9303758471965497E-2"/>
                  <c:y val="3.0143423113540738E-2"/>
                </c:manualLayout>
              </c:layout>
              <c:showLegendKey val="0"/>
              <c:showVal val="0"/>
              <c:showCatName val="1"/>
              <c:showSerName val="0"/>
              <c:showPercent val="1"/>
              <c:showBubbleSize val="0"/>
            </c:dLbl>
            <c:showLegendKey val="0"/>
            <c:showVal val="0"/>
            <c:showCatName val="1"/>
            <c:showSerName val="0"/>
            <c:showPercent val="1"/>
            <c:showBubbleSize val="0"/>
            <c:showLeaderLines val="1"/>
          </c:dLbls>
          <c:cat>
            <c:strRef>
              <c:f>Feuil1!$E$3:$E$7</c:f>
              <c:strCache>
                <c:ptCount val="5"/>
                <c:pt idx="0">
                  <c:v>ETAT</c:v>
                </c:pt>
                <c:pt idx="1">
                  <c:v>CR</c:v>
                </c:pt>
                <c:pt idx="2">
                  <c:v>CG</c:v>
                </c:pt>
                <c:pt idx="3">
                  <c:v>AGGLO</c:v>
                </c:pt>
                <c:pt idx="4">
                  <c:v>IGN</c:v>
                </c:pt>
              </c:strCache>
            </c:strRef>
          </c:cat>
          <c:val>
            <c:numRef>
              <c:f>Feuil1!$F$3:$F$7</c:f>
              <c:numCache>
                <c:formatCode>"€"#,##0_);[Red]\("€"#,##0\)</c:formatCode>
                <c:ptCount val="5"/>
                <c:pt idx="0">
                  <c:v>100000</c:v>
                </c:pt>
                <c:pt idx="1">
                  <c:v>100000</c:v>
                </c:pt>
                <c:pt idx="2">
                  <c:v>56000</c:v>
                </c:pt>
                <c:pt idx="3">
                  <c:v>61269</c:v>
                </c:pt>
                <c:pt idx="4">
                  <c:v>15000</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pieChart>
        <c:varyColors val="1"/>
        <c:ser>
          <c:idx val="0"/>
          <c:order val="0"/>
          <c:explosion val="25"/>
          <c:dLbls>
            <c:dLbl>
              <c:idx val="0"/>
              <c:layout>
                <c:manualLayout>
                  <c:x val="1.3343722659667542E-2"/>
                  <c:y val="3.3949402158063575E-3"/>
                </c:manualLayout>
              </c:layout>
              <c:tx>
                <c:rich>
                  <a:bodyPr/>
                  <a:lstStyle/>
                  <a:p>
                    <a:r>
                      <a:rPr lang="en-US"/>
                      <a:t>ETAT
27%</a:t>
                    </a:r>
                  </a:p>
                </c:rich>
              </c:tx>
              <c:showLegendKey val="0"/>
              <c:showVal val="0"/>
              <c:showCatName val="1"/>
              <c:showSerName val="0"/>
              <c:showPercent val="1"/>
              <c:showBubbleSize val="0"/>
            </c:dLbl>
            <c:dLbl>
              <c:idx val="1"/>
              <c:layout>
                <c:manualLayout>
                  <c:x val="1.9317804024496937E-2"/>
                  <c:y val="-2.0485199766695831E-2"/>
                </c:manualLayout>
              </c:layout>
              <c:showLegendKey val="0"/>
              <c:showVal val="0"/>
              <c:showCatName val="1"/>
              <c:showSerName val="0"/>
              <c:showPercent val="1"/>
              <c:showBubbleSize val="0"/>
            </c:dLbl>
            <c:dLbl>
              <c:idx val="2"/>
              <c:layout>
                <c:manualLayout>
                  <c:x val="-3.9752843394575679E-3"/>
                  <c:y val="2.7847039953339165E-2"/>
                </c:manualLayout>
              </c:layout>
              <c:showLegendKey val="0"/>
              <c:showVal val="0"/>
              <c:showCatName val="1"/>
              <c:showSerName val="0"/>
              <c:showPercent val="1"/>
              <c:showBubbleSize val="0"/>
            </c:dLbl>
            <c:dLbl>
              <c:idx val="3"/>
              <c:layout>
                <c:manualLayout>
                  <c:x val="-1.3034120734908136E-2"/>
                  <c:y val="7.177019539224264E-3"/>
                </c:manualLayout>
              </c:layout>
              <c:tx>
                <c:rich>
                  <a:bodyPr/>
                  <a:lstStyle/>
                  <a:p>
                    <a:r>
                      <a:rPr lang="en-US"/>
                      <a:t>AGGLO
20%</a:t>
                    </a:r>
                  </a:p>
                </c:rich>
              </c:tx>
              <c:showLegendKey val="0"/>
              <c:showVal val="0"/>
              <c:showCatName val="1"/>
              <c:showSerName val="0"/>
              <c:showPercent val="1"/>
              <c:showBubbleSize val="0"/>
            </c:dLbl>
            <c:dLbl>
              <c:idx val="4"/>
              <c:layout>
                <c:manualLayout>
                  <c:x val="-2.709481627296588E-2"/>
                  <c:y val="1.0416666666666666E-2"/>
                </c:manualLayout>
              </c:layout>
              <c:showLegendKey val="0"/>
              <c:showVal val="0"/>
              <c:showCatName val="1"/>
              <c:showSerName val="0"/>
              <c:showPercent val="1"/>
              <c:showBubbleSize val="0"/>
            </c:dLbl>
            <c:showLegendKey val="0"/>
            <c:showVal val="0"/>
            <c:showCatName val="1"/>
            <c:showSerName val="0"/>
            <c:showPercent val="1"/>
            <c:showBubbleSize val="0"/>
            <c:showLeaderLines val="1"/>
          </c:dLbls>
          <c:cat>
            <c:strRef>
              <c:f>Feuil1!$E$3:$E$7</c:f>
              <c:strCache>
                <c:ptCount val="5"/>
                <c:pt idx="0">
                  <c:v>ETAT</c:v>
                </c:pt>
                <c:pt idx="1">
                  <c:v>CR</c:v>
                </c:pt>
                <c:pt idx="2">
                  <c:v>CG</c:v>
                </c:pt>
                <c:pt idx="3">
                  <c:v>AGGLO</c:v>
                </c:pt>
                <c:pt idx="4">
                  <c:v>IGN</c:v>
                </c:pt>
              </c:strCache>
            </c:strRef>
          </c:cat>
          <c:val>
            <c:numRef>
              <c:f>Feuil1!$G$3:$G$7</c:f>
              <c:numCache>
                <c:formatCode>"€"#,##0_);[Red]\("€"#,##0\)</c:formatCode>
                <c:ptCount val="5"/>
                <c:pt idx="0">
                  <c:v>120000</c:v>
                </c:pt>
                <c:pt idx="1">
                  <c:v>120000</c:v>
                </c:pt>
                <c:pt idx="2">
                  <c:v>84000</c:v>
                </c:pt>
                <c:pt idx="3">
                  <c:v>91905</c:v>
                </c:pt>
                <c:pt idx="4">
                  <c:v>22500</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2" y="2"/>
            <a:ext cx="2916766" cy="492760"/>
          </a:xfrm>
          <a:prstGeom prst="rect">
            <a:avLst/>
          </a:prstGeom>
        </p:spPr>
        <p:txBody>
          <a:bodyPr vert="horz" lIns="94756" tIns="47378" rIns="94756" bIns="47378" rtlCol="0"/>
          <a:lstStyle>
            <a:lvl1pPr algn="l">
              <a:defRPr sz="1200"/>
            </a:lvl1pPr>
          </a:lstStyle>
          <a:p>
            <a:endParaRPr lang="fr-FR"/>
          </a:p>
        </p:txBody>
      </p:sp>
      <p:sp>
        <p:nvSpPr>
          <p:cNvPr id="3" name="Espace réservé de la date 2"/>
          <p:cNvSpPr>
            <a:spLocks noGrp="1"/>
          </p:cNvSpPr>
          <p:nvPr>
            <p:ph type="dt" sz="quarter" idx="1"/>
          </p:nvPr>
        </p:nvSpPr>
        <p:spPr>
          <a:xfrm>
            <a:off x="3812677" y="2"/>
            <a:ext cx="2916766" cy="492760"/>
          </a:xfrm>
          <a:prstGeom prst="rect">
            <a:avLst/>
          </a:prstGeom>
        </p:spPr>
        <p:txBody>
          <a:bodyPr vert="horz" lIns="94756" tIns="47378" rIns="94756" bIns="47378" rtlCol="0"/>
          <a:lstStyle>
            <a:lvl1pPr algn="r">
              <a:defRPr sz="1200"/>
            </a:lvl1pPr>
          </a:lstStyle>
          <a:p>
            <a:fld id="{65707D1B-665C-4B61-A257-9880EAC5160D}" type="datetimeFigureOut">
              <a:rPr lang="fr-FR" smtClean="0"/>
              <a:t>17/06/2014</a:t>
            </a:fld>
            <a:endParaRPr lang="fr-FR"/>
          </a:p>
        </p:txBody>
      </p:sp>
      <p:sp>
        <p:nvSpPr>
          <p:cNvPr id="4" name="Espace réservé du pied de page 3"/>
          <p:cNvSpPr>
            <a:spLocks noGrp="1"/>
          </p:cNvSpPr>
          <p:nvPr>
            <p:ph type="ftr" sz="quarter" idx="2"/>
          </p:nvPr>
        </p:nvSpPr>
        <p:spPr>
          <a:xfrm>
            <a:off x="2" y="9360730"/>
            <a:ext cx="2916766" cy="492760"/>
          </a:xfrm>
          <a:prstGeom prst="rect">
            <a:avLst/>
          </a:prstGeom>
        </p:spPr>
        <p:txBody>
          <a:bodyPr vert="horz" lIns="94756" tIns="47378" rIns="94756" bIns="47378"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12677" y="9360730"/>
            <a:ext cx="2916766" cy="492760"/>
          </a:xfrm>
          <a:prstGeom prst="rect">
            <a:avLst/>
          </a:prstGeom>
        </p:spPr>
        <p:txBody>
          <a:bodyPr vert="horz" lIns="94756" tIns="47378" rIns="94756" bIns="47378" rtlCol="0" anchor="b"/>
          <a:lstStyle>
            <a:lvl1pPr algn="r">
              <a:defRPr sz="1200"/>
            </a:lvl1pPr>
          </a:lstStyle>
          <a:p>
            <a:fld id="{626C8FFE-F493-48AA-A56C-A41212316DE7}" type="slidenum">
              <a:rPr lang="fr-FR" smtClean="0"/>
              <a:t>‹N°›</a:t>
            </a:fld>
            <a:endParaRPr lang="fr-FR"/>
          </a:p>
        </p:txBody>
      </p:sp>
    </p:spTree>
    <p:extLst>
      <p:ext uri="{BB962C8B-B14F-4D97-AF65-F5344CB8AC3E}">
        <p14:creationId xmlns:p14="http://schemas.microsoft.com/office/powerpoint/2010/main" val="7146890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2" y="2"/>
            <a:ext cx="2916766" cy="492760"/>
          </a:xfrm>
          <a:prstGeom prst="rect">
            <a:avLst/>
          </a:prstGeom>
        </p:spPr>
        <p:txBody>
          <a:bodyPr vert="horz" lIns="94756" tIns="47378" rIns="94756" bIns="47378" rtlCol="0"/>
          <a:lstStyle>
            <a:lvl1pPr algn="l">
              <a:defRPr sz="1200"/>
            </a:lvl1pPr>
          </a:lstStyle>
          <a:p>
            <a:endParaRPr lang="fr-FR"/>
          </a:p>
        </p:txBody>
      </p:sp>
      <p:sp>
        <p:nvSpPr>
          <p:cNvPr id="3" name="Espace réservé de la date 2"/>
          <p:cNvSpPr>
            <a:spLocks noGrp="1"/>
          </p:cNvSpPr>
          <p:nvPr>
            <p:ph type="dt" idx="1"/>
          </p:nvPr>
        </p:nvSpPr>
        <p:spPr>
          <a:xfrm>
            <a:off x="3812677" y="2"/>
            <a:ext cx="2916766" cy="492760"/>
          </a:xfrm>
          <a:prstGeom prst="rect">
            <a:avLst/>
          </a:prstGeom>
        </p:spPr>
        <p:txBody>
          <a:bodyPr vert="horz" lIns="94756" tIns="47378" rIns="94756" bIns="47378" rtlCol="0"/>
          <a:lstStyle>
            <a:lvl1pPr algn="r">
              <a:defRPr sz="1200"/>
            </a:lvl1pPr>
          </a:lstStyle>
          <a:p>
            <a:fld id="{9E06026E-B981-4E7A-BD77-E229EB458645}" type="datetimeFigureOut">
              <a:rPr lang="fr-FR" smtClean="0"/>
              <a:t>17/06/2014</a:t>
            </a:fld>
            <a:endParaRPr lang="fr-FR"/>
          </a:p>
        </p:txBody>
      </p:sp>
      <p:sp>
        <p:nvSpPr>
          <p:cNvPr id="4" name="Espace réservé de l'image des diapositives 3"/>
          <p:cNvSpPr>
            <a:spLocks noGrp="1" noRot="1" noChangeAspect="1"/>
          </p:cNvSpPr>
          <p:nvPr>
            <p:ph type="sldImg" idx="2"/>
          </p:nvPr>
        </p:nvSpPr>
        <p:spPr>
          <a:xfrm>
            <a:off x="903288" y="739775"/>
            <a:ext cx="4924425" cy="3694113"/>
          </a:xfrm>
          <a:prstGeom prst="rect">
            <a:avLst/>
          </a:prstGeom>
          <a:noFill/>
          <a:ln w="12700">
            <a:solidFill>
              <a:prstClr val="black"/>
            </a:solidFill>
          </a:ln>
        </p:spPr>
        <p:txBody>
          <a:bodyPr vert="horz" lIns="94756" tIns="47378" rIns="94756" bIns="47378" rtlCol="0" anchor="ctr"/>
          <a:lstStyle/>
          <a:p>
            <a:endParaRPr lang="fr-FR"/>
          </a:p>
        </p:txBody>
      </p:sp>
      <p:sp>
        <p:nvSpPr>
          <p:cNvPr id="6" name="Espace réservé du pied de page 5"/>
          <p:cNvSpPr>
            <a:spLocks noGrp="1"/>
          </p:cNvSpPr>
          <p:nvPr>
            <p:ph type="ftr" sz="quarter" idx="4"/>
          </p:nvPr>
        </p:nvSpPr>
        <p:spPr>
          <a:xfrm>
            <a:off x="2" y="9360730"/>
            <a:ext cx="2916766" cy="492760"/>
          </a:xfrm>
          <a:prstGeom prst="rect">
            <a:avLst/>
          </a:prstGeom>
        </p:spPr>
        <p:txBody>
          <a:bodyPr vert="horz" lIns="94756" tIns="47378" rIns="94756" bIns="47378"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12677" y="9360730"/>
            <a:ext cx="2916766" cy="492760"/>
          </a:xfrm>
          <a:prstGeom prst="rect">
            <a:avLst/>
          </a:prstGeom>
        </p:spPr>
        <p:txBody>
          <a:bodyPr vert="horz" lIns="94756" tIns="47378" rIns="94756" bIns="47378" rtlCol="0" anchor="b"/>
          <a:lstStyle>
            <a:lvl1pPr algn="r">
              <a:defRPr sz="1200"/>
            </a:lvl1pPr>
          </a:lstStyle>
          <a:p>
            <a:fld id="{CAF40DCD-C496-471E-8E38-4F38A40418EC}" type="slidenum">
              <a:rPr lang="fr-FR" smtClean="0"/>
              <a:t>‹N°›</a:t>
            </a:fld>
            <a:endParaRPr lang="fr-FR"/>
          </a:p>
        </p:txBody>
      </p:sp>
    </p:spTree>
    <p:extLst>
      <p:ext uri="{BB962C8B-B14F-4D97-AF65-F5344CB8AC3E}">
        <p14:creationId xmlns:p14="http://schemas.microsoft.com/office/powerpoint/2010/main" val="4077595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legifrance.gouv.fr/affichTexteArticle.do;jsessionid=61D5A6B8926D678A94647DD9BCDAFED6.tpdjo06v_2?idArticle=LEGIARTI000027278009&amp;cidTexte=LEGITEXT000027277957&amp;dateTexte=20140527"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1</a:t>
            </a:fld>
            <a:endParaRPr lang="fr-FR" sz="1200">
              <a:solidFill>
                <a:srgbClr val="000000"/>
              </a:solidFill>
              <a:latin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r>
              <a:rPr lang="fr-FR" sz="1100" dirty="0"/>
              <a:t>Ceci implique :</a:t>
            </a:r>
          </a:p>
          <a:p>
            <a:r>
              <a:rPr lang="fr-FR" sz="1100" dirty="0"/>
              <a:t> </a:t>
            </a:r>
          </a:p>
          <a:p>
            <a:pPr lvl="0"/>
            <a:r>
              <a:rPr lang="fr-FR" sz="1100" dirty="0"/>
              <a:t>D’une part, qu’aucun des agents susceptibles d’être mis à la disposition du GIP  ne détienne cette qualification spécialisée ou qu’aucun ne se porte candidat,</a:t>
            </a:r>
          </a:p>
          <a:p>
            <a:r>
              <a:rPr lang="fr-FR" sz="1100" dirty="0"/>
              <a:t> </a:t>
            </a:r>
          </a:p>
          <a:p>
            <a:pPr lvl="0"/>
            <a:r>
              <a:rPr lang="fr-FR" sz="1100" dirty="0"/>
              <a:t>Et d’autre part, avant de recruter des agents non titulaires, le poste vacant doit faire l’objet d’une publication de vacance, a minima, au sein des ministères de tutelle et pendant au moins un an.</a:t>
            </a:r>
          </a:p>
          <a:p>
            <a:endParaRPr lang="fr-FR" sz="1100" dirty="0"/>
          </a:p>
          <a:p>
            <a:r>
              <a:rPr lang="fr-FR" sz="1100" dirty="0"/>
              <a:t>Note : les personnels recrutés sur le fondement des dispositions du </a:t>
            </a:r>
            <a:r>
              <a:rPr lang="fr-FR" sz="1100" u="sng" dirty="0">
                <a:hlinkClick r:id="rId3"/>
              </a:rPr>
              <a:t>1° du I de l’article 4 du décret</a:t>
            </a:r>
            <a:r>
              <a:rPr lang="fr-FR" sz="1100" dirty="0"/>
              <a:t> peuvent conclure un contrat à durée indéterminée avec le GIP employeur.</a:t>
            </a:r>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10</a:t>
            </a:fld>
            <a:endParaRPr lang="fr-FR" sz="1200">
              <a:solidFill>
                <a:srgbClr val="000000"/>
              </a:solidFill>
              <a:latin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pPr defTabSz="874898">
              <a:defRPr/>
            </a:pPr>
            <a:r>
              <a:rPr lang="fr-FR" dirty="0" smtClean="0"/>
              <a:t>Note</a:t>
            </a:r>
            <a:r>
              <a:rPr lang="fr-FR" baseline="0" dirty="0" smtClean="0"/>
              <a:t> : </a:t>
            </a:r>
            <a:r>
              <a:rPr lang="fr-FR" sz="1100" dirty="0"/>
              <a:t>Au budget 2014, son salaire a été prévu jusqu’au 31/12/2014. Aussi, il peut lui être proposé un nouveau contrat de 4 mois à condition qu’il soit établi sur une mission différente. Il pourrait lui être proposé d’organiser des réunions et ateliers open data afin de développer la culture de l’open data auprès de toutes les collectivités infrarégionales en favorisant la connaissance du concept, du cadre réglementaire, des enjeux territoriaux, et des usages. En conséquence, </a:t>
            </a:r>
            <a:r>
              <a:rPr lang="fr-FR" sz="1100" b="1" dirty="0"/>
              <a:t>à compter de 2015, le financement de ce poste n'est plus prévu. Les missions relatives à la mise en œuvre de la directive INSPIRE et celles relatives à l'Open Data seront réparties sur les autres agents en poste</a:t>
            </a:r>
            <a:r>
              <a:rPr lang="fr-FR" sz="1100" dirty="0"/>
              <a:t> avec notamment la prise en charge du dossier Open Data par Frédéric DENEUX.</a:t>
            </a:r>
          </a:p>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11</a:t>
            </a:fld>
            <a:endParaRPr lang="fr-FR" sz="1200">
              <a:solidFill>
                <a:srgbClr val="000000"/>
              </a:solidFill>
              <a:latin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pPr defTabSz="874898">
              <a:defRPr/>
            </a:pPr>
            <a:r>
              <a:rPr lang="fr-FR" dirty="0" smtClean="0"/>
              <a:t>Note</a:t>
            </a:r>
            <a:r>
              <a:rPr lang="fr-FR" baseline="0" dirty="0" smtClean="0"/>
              <a:t> : </a:t>
            </a:r>
            <a:r>
              <a:rPr lang="fr-FR" sz="1100" dirty="0"/>
              <a:t>Au budget 2014, son salaire a été prévu jusqu’au 31/12/2014. Aussi, il peut lui être proposé un nouveau contrat de 4 mois à condition qu’il soit établi sur une mission différente. Il pourrait lui être proposé d’organiser des réunions et ateliers open data afin de développer la culture de l’open data auprès de toutes les collectivités infrarégionales en favorisant la connaissance du concept, du cadre réglementaire, des enjeux territoriaux, et des usages. En conséquence, </a:t>
            </a:r>
            <a:r>
              <a:rPr lang="fr-FR" sz="1100" b="1" dirty="0"/>
              <a:t>à compter de 2015, le financement de ce poste n'est plus prévu. Les missions relatives à la mise en œuvre de la directive INSPIRE et celles relatives à l'Open Data seront réparties sur les autres agents en poste</a:t>
            </a:r>
            <a:r>
              <a:rPr lang="fr-FR" sz="1100" dirty="0"/>
              <a:t> avec notamment la prise en charge du dossier Open Data par Frédéric DENEUX.</a:t>
            </a:r>
          </a:p>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12</a:t>
            </a:fld>
            <a:endParaRPr lang="fr-FR" sz="1200">
              <a:solidFill>
                <a:srgbClr val="000000"/>
              </a:solidFill>
              <a:latin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13</a:t>
            </a:fld>
            <a:endParaRPr lang="fr-FR" sz="1200">
              <a:solidFill>
                <a:srgbClr val="000000"/>
              </a:solidFill>
              <a:latin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14</a:t>
            </a:fld>
            <a:endParaRPr lang="fr-FR" sz="1200">
              <a:solidFill>
                <a:srgbClr val="000000"/>
              </a:solidFill>
              <a:latin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15</a:t>
            </a:fld>
            <a:endParaRPr lang="fr-FR" sz="1200">
              <a:solidFill>
                <a:srgbClr val="000000"/>
              </a:solidFill>
              <a:latin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16</a:t>
            </a:fld>
            <a:endParaRPr lang="fr-FR" sz="1200">
              <a:solidFill>
                <a:srgbClr val="000000"/>
              </a:solidFill>
              <a:latin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17</a:t>
            </a:fld>
            <a:endParaRPr lang="fr-FR" sz="1200">
              <a:solidFill>
                <a:srgbClr val="000000"/>
              </a:solidFill>
              <a:latin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18</a:t>
            </a:fld>
            <a:endParaRPr lang="fr-FR" sz="1200">
              <a:solidFill>
                <a:srgbClr val="000000"/>
              </a:solidFill>
              <a:latin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19</a:t>
            </a:fld>
            <a:endParaRPr lang="fr-FR" sz="1200">
              <a:solidFill>
                <a:srgbClr val="000000"/>
              </a:solidFill>
              <a:latin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2</a:t>
            </a:fld>
            <a:endParaRPr lang="fr-FR" sz="1200">
              <a:solidFill>
                <a:srgbClr val="000000"/>
              </a:solidFill>
              <a:latin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20</a:t>
            </a:fld>
            <a:endParaRPr lang="fr-FR" sz="1200">
              <a:solidFill>
                <a:srgbClr val="000000"/>
              </a:solidFill>
              <a:latin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21</a:t>
            </a:fld>
            <a:endParaRPr lang="fr-FR" sz="1200">
              <a:solidFill>
                <a:srgbClr val="000000"/>
              </a:solidFill>
              <a:latin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r>
              <a:rPr lang="fr-FR" sz="1100" dirty="0"/>
              <a:t>Note : Le Groupement peut être dissous dans les conditions fixées par l’article 116 de la loi du 17 mai 2011 :</a:t>
            </a:r>
          </a:p>
          <a:p>
            <a:r>
              <a:rPr lang="fr-FR" sz="1100" dirty="0"/>
              <a:t> </a:t>
            </a:r>
          </a:p>
          <a:p>
            <a:pPr lvl="0"/>
            <a:r>
              <a:rPr lang="fr-FR" sz="1100" dirty="0"/>
              <a:t>par abrogation de l'acte d’approbation, pour justes motifs,</a:t>
            </a:r>
          </a:p>
          <a:p>
            <a:pPr lvl="0"/>
            <a:r>
              <a:rPr lang="fr-FR" sz="1100" dirty="0"/>
              <a:t>par décision de l’Assemblée Générale.</a:t>
            </a:r>
          </a:p>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22</a:t>
            </a:fld>
            <a:endParaRPr lang="fr-FR" sz="1200">
              <a:solidFill>
                <a:srgbClr val="000000"/>
              </a:solidFill>
              <a:latin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3</a:t>
            </a:fld>
            <a:endParaRPr lang="fr-FR" sz="1200">
              <a:solidFill>
                <a:srgbClr val="000000"/>
              </a:solidFill>
              <a:latin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4</a:t>
            </a:fld>
            <a:endParaRPr lang="fr-FR" sz="1200">
              <a:solidFill>
                <a:srgbClr val="000000"/>
              </a:solidFill>
              <a:latin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5</a:t>
            </a:fld>
            <a:endParaRPr lang="fr-FR" sz="1200">
              <a:solidFill>
                <a:srgbClr val="000000"/>
              </a:solidFill>
              <a:latin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6</a:t>
            </a:fld>
            <a:endParaRPr lang="fr-FR" sz="1200">
              <a:solidFill>
                <a:srgbClr val="000000"/>
              </a:solidFill>
              <a:latin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7</a:t>
            </a:fld>
            <a:endParaRPr lang="fr-FR" sz="1200">
              <a:solidFill>
                <a:srgbClr val="000000"/>
              </a:solidFill>
              <a:latin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8</a:t>
            </a:fld>
            <a:endParaRPr lang="fr-FR" sz="1200">
              <a:solidFill>
                <a:srgbClr val="000000"/>
              </a:solidFill>
              <a:latin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txBox="1">
            <a:spLocks noGrp="1"/>
          </p:cNvSpPr>
          <p:nvPr>
            <p:ph type="body" sz="quarter" idx="1"/>
          </p:nvPr>
        </p:nvSpPr>
        <p:spPr>
          <a:xfrm>
            <a:off x="673100" y="4681220"/>
            <a:ext cx="5384800" cy="4434840"/>
          </a:xfrm>
          <a:prstGeom prst="rect">
            <a:avLst/>
          </a:prstGeom>
        </p:spPr>
        <p:txBody>
          <a:bodyPr lIns="87490" tIns="43745" rIns="87490" bIns="43745"/>
          <a:lstStyle/>
          <a:p>
            <a:pPr defTabSz="874898">
              <a:defRPr/>
            </a:pPr>
            <a:r>
              <a:rPr lang="fr-FR" sz="1100" dirty="0"/>
              <a:t>Note : Avant la création du GIP, l’établissement des paies, le suivi des charges sociales et le mandatement des salaires pour les agents du CRAIG étaient effectués par Mme COMBRE alors en contrat avec VetAgroSup.  Lors de la création du GIP CRAIG, l’ensemble des agents ont eu une reprise de leur ancienneté, excepté Madame Marie-Laure COMBRE qui à l’époque travaillait à 30 % pour le CRAIG et 70 % pour VetAgroSup. </a:t>
            </a:r>
          </a:p>
          <a:p>
            <a:pPr defTabSz="874898">
              <a:defRPr/>
            </a:pPr>
            <a:endParaRPr lang="fr-FR" sz="1100" dirty="0"/>
          </a:p>
          <a:p>
            <a:r>
              <a:rPr lang="fr-FR" sz="1100" dirty="0"/>
              <a:t>Il est donc proposé de lui faire un avenant pour prendre en compte la reprise de son ancienneté VetAgroSup depuis le 12/01/2009 pour qu’elle puisse bénéficier des mêmes dispositions que Monsieur DENEUX et Monsieur BREUIL et ainsi être en CDI à compter du 12/01/2015</a:t>
            </a:r>
            <a:endParaRPr lang="fr-FR" dirty="0"/>
          </a:p>
        </p:txBody>
      </p:sp>
      <p:sp>
        <p:nvSpPr>
          <p:cNvPr id="4" name="Espace réservé du numéro de diapositive 3"/>
          <p:cNvSpPr txBox="1"/>
          <p:nvPr/>
        </p:nvSpPr>
        <p:spPr>
          <a:xfrm>
            <a:off x="3812669" y="9360729"/>
            <a:ext cx="2916765" cy="492760"/>
          </a:xfrm>
          <a:prstGeom prst="rect">
            <a:avLst/>
          </a:prstGeom>
          <a:noFill/>
          <a:ln>
            <a:noFill/>
          </a:ln>
        </p:spPr>
        <p:txBody>
          <a:bodyPr vert="horz" wrap="square" lIns="94756" tIns="47378" rIns="94756" bIns="47378" anchor="b" anchorCtr="0" compatLnSpc="1"/>
          <a:lstStyle/>
          <a:p>
            <a:pPr algn="r" defTabSz="947553">
              <a:defRPr sz="1800" b="0" i="0" u="none" strike="noStrike" kern="0" cap="none" spc="0" baseline="0">
                <a:solidFill>
                  <a:srgbClr val="000000"/>
                </a:solidFill>
                <a:uFillTx/>
              </a:defRPr>
            </a:pPr>
            <a:fld id="{3831F7D9-88A8-493C-BCE1-66E825972905}" type="slidenum">
              <a:pPr algn="r" defTabSz="947553">
                <a:defRPr sz="1800" b="0" i="0" u="none" strike="noStrike" kern="0" cap="none" spc="0" baseline="0">
                  <a:solidFill>
                    <a:srgbClr val="000000"/>
                  </a:solidFill>
                  <a:uFillTx/>
                </a:defRPr>
              </a:pPr>
              <a:t>9</a:t>
            </a:fld>
            <a:endParaRPr lang="fr-FR" sz="1200">
              <a:solidFill>
                <a:srgbClr val="000000"/>
              </a:solidFill>
              <a:latin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E91EAE63-8414-42C9-8404-C48AB6A9E53D}" type="datetimeFigureOut">
              <a:rPr lang="fr-FR" smtClean="0"/>
              <a:t>17/06/2014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4F78A64-9DB0-4311-A611-6E5468E3CE0C}" type="slidenum">
              <a:rPr lang="fr-FR" smtClean="0"/>
              <a:t>‹N°›</a:t>
            </a:fld>
            <a:endParaRPr lang="fr-FR"/>
          </a:p>
        </p:txBody>
      </p:sp>
    </p:spTree>
    <p:extLst>
      <p:ext uri="{BB962C8B-B14F-4D97-AF65-F5344CB8AC3E}">
        <p14:creationId xmlns:p14="http://schemas.microsoft.com/office/powerpoint/2010/main" val="28904103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91EAE63-8414-42C9-8404-C48AB6A9E53D}" type="datetimeFigureOut">
              <a:rPr lang="fr-FR" smtClean="0"/>
              <a:t>17/06/2014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4F78A64-9DB0-4311-A611-6E5468E3CE0C}" type="slidenum">
              <a:rPr lang="fr-FR" smtClean="0"/>
              <a:t>‹N°›</a:t>
            </a:fld>
            <a:endParaRPr lang="fr-FR"/>
          </a:p>
        </p:txBody>
      </p:sp>
    </p:spTree>
    <p:extLst>
      <p:ext uri="{BB962C8B-B14F-4D97-AF65-F5344CB8AC3E}">
        <p14:creationId xmlns:p14="http://schemas.microsoft.com/office/powerpoint/2010/main" val="4145542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91EAE63-8414-42C9-8404-C48AB6A9E53D}" type="datetimeFigureOut">
              <a:rPr lang="fr-FR" smtClean="0"/>
              <a:t>17/06/2014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4F78A64-9DB0-4311-A611-6E5468E3CE0C}" type="slidenum">
              <a:rPr lang="fr-FR" smtClean="0"/>
              <a:t>‹N°›</a:t>
            </a:fld>
            <a:endParaRPr lang="fr-FR"/>
          </a:p>
        </p:txBody>
      </p:sp>
    </p:spTree>
    <p:extLst>
      <p:ext uri="{BB962C8B-B14F-4D97-AF65-F5344CB8AC3E}">
        <p14:creationId xmlns:p14="http://schemas.microsoft.com/office/powerpoint/2010/main" val="1821625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re et contenu">
    <p:spTree>
      <p:nvGrpSpPr>
        <p:cNvPr id="1" name=""/>
        <p:cNvGrpSpPr/>
        <p:nvPr/>
      </p:nvGrpSpPr>
      <p:grpSpPr>
        <a:xfrm>
          <a:off x="0" y="0"/>
          <a:ext cx="0" cy="0"/>
          <a:chOff x="0" y="0"/>
          <a:chExt cx="0" cy="0"/>
        </a:xfrm>
      </p:grpSpPr>
      <p:sp>
        <p:nvSpPr>
          <p:cNvPr id="3" name="Titre 1"/>
          <p:cNvSpPr txBox="1">
            <a:spLocks noGrp="1"/>
          </p:cNvSpPr>
          <p:nvPr>
            <p:ph type="title"/>
          </p:nvPr>
        </p:nvSpPr>
        <p:spPr>
          <a:xfrm>
            <a:off x="457200" y="188640"/>
            <a:ext cx="8229600" cy="576062"/>
          </a:xfrm>
        </p:spPr>
        <p:txBody>
          <a:bodyPr/>
          <a:lstStyle>
            <a:lvl1pPr>
              <a:defRPr sz="3200" b="1">
                <a:solidFill>
                  <a:srgbClr val="FFFFFF"/>
                </a:solidFill>
                <a:cs typeface="Arial" pitchFamily="34"/>
              </a:defRPr>
            </a:lvl1pPr>
          </a:lstStyle>
          <a:p>
            <a:pPr lvl="0"/>
            <a:r>
              <a:rPr lang="fr-FR"/>
              <a:t>Modifiez le style du titre</a:t>
            </a:r>
          </a:p>
        </p:txBody>
      </p:sp>
    </p:spTree>
    <p:extLst>
      <p:ext uri="{BB962C8B-B14F-4D97-AF65-F5344CB8AC3E}">
        <p14:creationId xmlns:p14="http://schemas.microsoft.com/office/powerpoint/2010/main" val="18314609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E91EAE63-8414-42C9-8404-C48AB6A9E53D}" type="datetimeFigureOut">
              <a:rPr lang="fr-FR" smtClean="0"/>
              <a:t>17/06/2014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4F78A64-9DB0-4311-A611-6E5468E3CE0C}" type="slidenum">
              <a:rPr lang="fr-FR" smtClean="0"/>
              <a:t>‹N°›</a:t>
            </a:fld>
            <a:endParaRPr lang="fr-FR"/>
          </a:p>
        </p:txBody>
      </p:sp>
    </p:spTree>
    <p:extLst>
      <p:ext uri="{BB962C8B-B14F-4D97-AF65-F5344CB8AC3E}">
        <p14:creationId xmlns:p14="http://schemas.microsoft.com/office/powerpoint/2010/main" val="3460176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E91EAE63-8414-42C9-8404-C48AB6A9E53D}" type="datetimeFigureOut">
              <a:rPr lang="fr-FR" smtClean="0"/>
              <a:t>17/06/2014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4F78A64-9DB0-4311-A611-6E5468E3CE0C}" type="slidenum">
              <a:rPr lang="fr-FR" smtClean="0"/>
              <a:t>‹N°›</a:t>
            </a:fld>
            <a:endParaRPr lang="fr-FR"/>
          </a:p>
        </p:txBody>
      </p:sp>
      <p:pic>
        <p:nvPicPr>
          <p:cNvPr id="7" name="Imag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3999" cy="6858000"/>
          </a:xfrm>
          <a:prstGeom prst="rect">
            <a:avLst/>
          </a:prstGeom>
        </p:spPr>
      </p:pic>
    </p:spTree>
    <p:extLst>
      <p:ext uri="{BB962C8B-B14F-4D97-AF65-F5344CB8AC3E}">
        <p14:creationId xmlns:p14="http://schemas.microsoft.com/office/powerpoint/2010/main" val="3913139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E91EAE63-8414-42C9-8404-C48AB6A9E53D}" type="datetimeFigureOut">
              <a:rPr lang="fr-FR" smtClean="0"/>
              <a:t>17/06/2014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4F78A64-9DB0-4311-A611-6E5468E3CE0C}" type="slidenum">
              <a:rPr lang="fr-FR" smtClean="0"/>
              <a:t>‹N°›</a:t>
            </a:fld>
            <a:endParaRPr lang="fr-FR"/>
          </a:p>
        </p:txBody>
      </p:sp>
    </p:spTree>
    <p:extLst>
      <p:ext uri="{BB962C8B-B14F-4D97-AF65-F5344CB8AC3E}">
        <p14:creationId xmlns:p14="http://schemas.microsoft.com/office/powerpoint/2010/main" val="4014555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E91EAE63-8414-42C9-8404-C48AB6A9E53D}" type="datetimeFigureOut">
              <a:rPr lang="fr-FR" smtClean="0"/>
              <a:t>17/06/2014</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4F78A64-9DB0-4311-A611-6E5468E3CE0C}" type="slidenum">
              <a:rPr lang="fr-FR" smtClean="0"/>
              <a:t>‹N°›</a:t>
            </a:fld>
            <a:endParaRPr lang="fr-FR"/>
          </a:p>
        </p:txBody>
      </p:sp>
    </p:spTree>
    <p:extLst>
      <p:ext uri="{BB962C8B-B14F-4D97-AF65-F5344CB8AC3E}">
        <p14:creationId xmlns:p14="http://schemas.microsoft.com/office/powerpoint/2010/main" val="4055463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E91EAE63-8414-42C9-8404-C48AB6A9E53D}" type="datetimeFigureOut">
              <a:rPr lang="fr-FR" smtClean="0"/>
              <a:t>17/06/2014</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4F78A64-9DB0-4311-A611-6E5468E3CE0C}" type="slidenum">
              <a:rPr lang="fr-FR" smtClean="0"/>
              <a:t>‹N°›</a:t>
            </a:fld>
            <a:endParaRPr lang="fr-FR"/>
          </a:p>
        </p:txBody>
      </p:sp>
    </p:spTree>
    <p:extLst>
      <p:ext uri="{BB962C8B-B14F-4D97-AF65-F5344CB8AC3E}">
        <p14:creationId xmlns:p14="http://schemas.microsoft.com/office/powerpoint/2010/main" val="178921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91EAE63-8414-42C9-8404-C48AB6A9E53D}" type="datetimeFigureOut">
              <a:rPr lang="fr-FR" smtClean="0"/>
              <a:t>17/06/2014</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4F78A64-9DB0-4311-A611-6E5468E3CE0C}" type="slidenum">
              <a:rPr lang="fr-FR" smtClean="0"/>
              <a:t>‹N°›</a:t>
            </a:fld>
            <a:endParaRPr lang="fr-FR"/>
          </a:p>
        </p:txBody>
      </p:sp>
    </p:spTree>
    <p:extLst>
      <p:ext uri="{BB962C8B-B14F-4D97-AF65-F5344CB8AC3E}">
        <p14:creationId xmlns:p14="http://schemas.microsoft.com/office/powerpoint/2010/main" val="3977160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E91EAE63-8414-42C9-8404-C48AB6A9E53D}" type="datetimeFigureOut">
              <a:rPr lang="fr-FR" smtClean="0"/>
              <a:t>17/06/2014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4F78A64-9DB0-4311-A611-6E5468E3CE0C}" type="slidenum">
              <a:rPr lang="fr-FR" smtClean="0"/>
              <a:t>‹N°›</a:t>
            </a:fld>
            <a:endParaRPr lang="fr-FR"/>
          </a:p>
        </p:txBody>
      </p:sp>
    </p:spTree>
    <p:extLst>
      <p:ext uri="{BB962C8B-B14F-4D97-AF65-F5344CB8AC3E}">
        <p14:creationId xmlns:p14="http://schemas.microsoft.com/office/powerpoint/2010/main" val="1094063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E91EAE63-8414-42C9-8404-C48AB6A9E53D}" type="datetimeFigureOut">
              <a:rPr lang="fr-FR" smtClean="0"/>
              <a:t>17/06/2014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4F78A64-9DB0-4311-A611-6E5468E3CE0C}" type="slidenum">
              <a:rPr lang="fr-FR" smtClean="0"/>
              <a:t>‹N°›</a:t>
            </a:fld>
            <a:endParaRPr lang="fr-FR"/>
          </a:p>
        </p:txBody>
      </p:sp>
    </p:spTree>
    <p:extLst>
      <p:ext uri="{BB962C8B-B14F-4D97-AF65-F5344CB8AC3E}">
        <p14:creationId xmlns:p14="http://schemas.microsoft.com/office/powerpoint/2010/main" val="387336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1EAE63-8414-42C9-8404-C48AB6A9E53D}" type="datetimeFigureOut">
              <a:rPr lang="fr-FR" smtClean="0"/>
              <a:t>17/06/2014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F78A64-9DB0-4311-A611-6E5468E3CE0C}" type="slidenum">
              <a:rPr lang="fr-FR" smtClean="0"/>
              <a:t>‹N°›</a:t>
            </a:fld>
            <a:endParaRPr lang="fr-FR"/>
          </a:p>
        </p:txBody>
      </p:sp>
      <p:pic>
        <p:nvPicPr>
          <p:cNvPr id="8" name="Image 7"/>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Tree>
    <p:extLst>
      <p:ext uri="{BB962C8B-B14F-4D97-AF65-F5344CB8AC3E}">
        <p14:creationId xmlns:p14="http://schemas.microsoft.com/office/powerpoint/2010/main" val="340524088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9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legifrance.gouv.fr/affichTexteArticle.do;jsessionid=61D5A6B8926D678A94647DD9BCDAFED6.tpdjo06v_2?idArticle=LEGIARTI000027278009&amp;cidTexte=LEGITEXT000027277957&amp;dateTexte=20140527"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www.legifrance.gouv.fr/affichTexteArticle.do;jsessionid=61D5A6B8926D678A94647DD9BCDAFED6.tpdjo06v_2?idArticle=LEGIARTI000027278009&amp;cidTexte=LEGITEXT000027277957&amp;dateTexte=20140527"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9.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chart" Target="../charts/chart3.xml"/></Relationships>
</file>

<file path=ppt/slides/_rels/slide1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image" Target="../media/image22.jpeg"/><Relationship Id="rId13" Type="http://schemas.openxmlformats.org/officeDocument/2006/relationships/image" Target="../media/image27.jpeg"/><Relationship Id="rId3" Type="http://schemas.openxmlformats.org/officeDocument/2006/relationships/image" Target="../media/image18.jpeg"/><Relationship Id="rId7" Type="http://schemas.openxmlformats.org/officeDocument/2006/relationships/image" Target="../media/image21.jpeg"/><Relationship Id="rId12"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image" Target="../media/image20.jpeg"/><Relationship Id="rId11" Type="http://schemas.openxmlformats.org/officeDocument/2006/relationships/image" Target="../media/image25.png"/><Relationship Id="rId5" Type="http://schemas.openxmlformats.org/officeDocument/2006/relationships/image" Target="../media/image19.jpeg"/><Relationship Id="rId10" Type="http://schemas.openxmlformats.org/officeDocument/2006/relationships/image" Target="../media/image24.png"/><Relationship Id="rId4" Type="http://schemas.microsoft.com/office/2007/relationships/hdphoto" Target="../media/hdphoto1.wdp"/><Relationship Id="rId9" Type="http://schemas.openxmlformats.org/officeDocument/2006/relationships/image" Target="../media/image23.jpeg"/></Relationships>
</file>

<file path=ppt/slides/_rels/slide21.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hyperlink" Target="http://www.legifrance.gouv.fr/affichTexte.do?cidTexte=JORFTEXT000024021430&amp;categorieLien=id" TargetMode="External"/><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hyperlink" Target="http://www.economie.gouv.fr/files/files/directions_services/daj/gip/cir_37495.pdf"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hyperlink" Target="http://www.legifrance.gouv.fr/affichTexte.do?cidTexte=JORFTEXT000024021430&amp;categorieLien=id" TargetMode="External"/><Relationship Id="rId4" Type="http://schemas.openxmlformats.org/officeDocument/2006/relationships/hyperlink" Target="http://www.legifrance.gouv.fr/affichTexte.do?cidTexte=JORFTEXT000027276756"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7835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pic>
        <p:nvPicPr>
          <p:cNvPr id="4" name="Image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3549911"/>
            <a:ext cx="9144000" cy="743178"/>
          </a:xfrm>
          <a:prstGeom prst="rect">
            <a:avLst/>
          </a:prstGeom>
          <a:noFill/>
          <a:ln w="9528">
            <a:solidFill>
              <a:srgbClr val="376092"/>
            </a:solidFill>
            <a:prstDash val="solid"/>
          </a:ln>
        </p:spPr>
      </p:pic>
      <p:pic>
        <p:nvPicPr>
          <p:cNvPr id="5" name="Image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5938" y="290200"/>
            <a:ext cx="1161169" cy="1254063"/>
          </a:xfrm>
          <a:prstGeom prst="rect">
            <a:avLst/>
          </a:prstGeom>
          <a:noFill/>
          <a:ln>
            <a:noFill/>
          </a:ln>
        </p:spPr>
      </p:pic>
      <p:pic>
        <p:nvPicPr>
          <p:cNvPr id="6" name="Image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681240" y="3675851"/>
            <a:ext cx="462759" cy="491297"/>
          </a:xfrm>
          <a:prstGeom prst="rect">
            <a:avLst/>
          </a:prstGeom>
          <a:noFill/>
          <a:ln>
            <a:noFill/>
          </a:ln>
        </p:spPr>
      </p:pic>
      <p:sp>
        <p:nvSpPr>
          <p:cNvPr id="7" name="ZoneTexte 5"/>
          <p:cNvSpPr txBox="1"/>
          <p:nvPr/>
        </p:nvSpPr>
        <p:spPr>
          <a:xfrm rot="16200004">
            <a:off x="8540408" y="2938685"/>
            <a:ext cx="1007010" cy="215441"/>
          </a:xfrm>
          <a:prstGeom prst="rect">
            <a:avLst/>
          </a:prstGeom>
          <a:noFill/>
          <a:ln>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800" b="0" i="0" u="none" strike="noStrike" kern="1200" cap="none" spc="0" baseline="0" dirty="0">
                <a:solidFill>
                  <a:srgbClr val="FFFFFF"/>
                </a:solidFill>
                <a:uFillTx/>
                <a:latin typeface="Calibri"/>
              </a:rPr>
              <a:t>©API du Géoportail</a:t>
            </a:r>
          </a:p>
        </p:txBody>
      </p:sp>
    </p:spTree>
    <p:extLst>
      <p:ext uri="{BB962C8B-B14F-4D97-AF65-F5344CB8AC3E}">
        <p14:creationId xmlns:p14="http://schemas.microsoft.com/office/powerpoint/2010/main" val="198048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2677656"/>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Ressources humaines</a:t>
            </a:r>
          </a:p>
          <a:p>
            <a:pPr marL="800100" lvl="1" indent="-342900">
              <a:buFont typeface="Wingdings" panose="05000000000000000000" pitchFamily="2" charset="2"/>
              <a:buChar char="§"/>
            </a:pPr>
            <a:r>
              <a:rPr lang="fr-FR" sz="2400" dirty="0">
                <a:solidFill>
                  <a:srgbClr val="002060"/>
                </a:solidFill>
                <a:latin typeface="Arial" panose="020B0604020202020204" pitchFamily="34" charset="0"/>
                <a:cs typeface="Arial" panose="020B0604020202020204" pitchFamily="34" charset="0"/>
              </a:rPr>
              <a:t>D’après le </a:t>
            </a:r>
            <a:r>
              <a:rPr lang="fr-FR" sz="2400" dirty="0">
                <a:solidFill>
                  <a:srgbClr val="002060"/>
                </a:solidFill>
                <a:latin typeface="Arial" panose="020B0604020202020204" pitchFamily="34" charset="0"/>
                <a:cs typeface="Arial" panose="020B0604020202020204" pitchFamily="34" charset="0"/>
                <a:hlinkClick r:id="rId3"/>
              </a:rPr>
              <a:t>1° du I de l’article 4 du décret</a:t>
            </a:r>
            <a:r>
              <a:rPr lang="fr-FR" sz="2400" dirty="0">
                <a:solidFill>
                  <a:srgbClr val="002060"/>
                </a:solidFill>
                <a:latin typeface="Arial" panose="020B0604020202020204" pitchFamily="34" charset="0"/>
                <a:cs typeface="Arial" panose="020B0604020202020204" pitchFamily="34" charset="0"/>
              </a:rPr>
              <a:t>, il ne peut être procédé à un recrutement pour l’exercice d’une fonction requérant des qualifications spécialisées qu’en l’absence de candidats justifiant de ces qualifications pendant au moins un an à compter de la publication de la vacance d’emploi. </a:t>
            </a:r>
          </a:p>
        </p:txBody>
      </p:sp>
      <p:graphicFrame>
        <p:nvGraphicFramePr>
          <p:cNvPr id="5" name="Tableau 4"/>
          <p:cNvGraphicFramePr>
            <a:graphicFrameLocks noGrp="1"/>
          </p:cNvGraphicFramePr>
          <p:nvPr>
            <p:extLst>
              <p:ext uri="{D42A27DB-BD31-4B8C-83A1-F6EECF244321}">
                <p14:modId xmlns:p14="http://schemas.microsoft.com/office/powerpoint/2010/main" val="2890671350"/>
              </p:ext>
            </p:extLst>
          </p:nvPr>
        </p:nvGraphicFramePr>
        <p:xfrm>
          <a:off x="287523" y="4509120"/>
          <a:ext cx="8712969" cy="1578848"/>
        </p:xfrm>
        <a:graphic>
          <a:graphicData uri="http://schemas.openxmlformats.org/drawingml/2006/table">
            <a:tbl>
              <a:tblPr firstRow="1" firstCol="1" bandRow="1">
                <a:tableStyleId>{69CF1AB2-1976-4502-BF36-3FF5EA218861}</a:tableStyleId>
              </a:tblPr>
              <a:tblGrid>
                <a:gridCol w="968107"/>
                <a:gridCol w="976109"/>
                <a:gridCol w="1368152"/>
                <a:gridCol w="1368152"/>
                <a:gridCol w="1022513"/>
                <a:gridCol w="739282"/>
                <a:gridCol w="1135327"/>
                <a:gridCol w="1135327"/>
              </a:tblGrid>
              <a:tr h="1152128">
                <a:tc>
                  <a:txBody>
                    <a:bodyPr/>
                    <a:lstStyle/>
                    <a:p>
                      <a:pPr algn="ctr">
                        <a:spcAft>
                          <a:spcPts val="0"/>
                        </a:spcAft>
                      </a:pPr>
                      <a:r>
                        <a:rPr lang="fr-FR" sz="1200" dirty="0">
                          <a:effectLst/>
                          <a:latin typeface="Arial" panose="020B0604020202020204" pitchFamily="34" charset="0"/>
                          <a:cs typeface="Arial" panose="020B0604020202020204" pitchFamily="34" charset="0"/>
                        </a:rPr>
                        <a:t>Prénom</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NOM</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Fonction</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Date ancienneté VetAgroSup</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Date ancienneté CRAIG</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Type du contrat actuel</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Date de fin de contrat actuel</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Date CDI</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r>
              <a:tr h="288032">
                <a:tc>
                  <a:txBody>
                    <a:bodyPr/>
                    <a:lstStyle/>
                    <a:p>
                      <a:pPr marL="0" algn="ctr" defTabSz="914400" rtl="0" eaLnBrk="1" latinLnBrk="0" hangingPunct="1">
                        <a:spcAft>
                          <a:spcPts val="0"/>
                        </a:spcAft>
                      </a:pPr>
                      <a:r>
                        <a:rPr lang="fr-FR" sz="1400" b="0" kern="1200" dirty="0" smtClean="0">
                          <a:solidFill>
                            <a:schemeClr val="dk1"/>
                          </a:solidFill>
                          <a:effectLst/>
                          <a:latin typeface="Arial" panose="020B0604020202020204" pitchFamily="34" charset="0"/>
                          <a:ea typeface="+mn-ea"/>
                          <a:cs typeface="Arial" panose="020B0604020202020204" pitchFamily="34" charset="0"/>
                        </a:rPr>
                        <a:t>Sébastien</a:t>
                      </a:r>
                      <a:endParaRPr lang="fr-FR" sz="1400" b="0" kern="1200" dirty="0">
                        <a:solidFill>
                          <a:schemeClr val="dk1"/>
                        </a:solidFill>
                        <a:effectLst/>
                        <a:latin typeface="Arial" panose="020B0604020202020204" pitchFamily="34" charset="0"/>
                        <a:ea typeface="+mn-ea"/>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GAILLAC</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Chargé de mission</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01/12/2010</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01/06/2011</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CDD</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30/11/2015</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01/12/2015</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r>
            </a:tbl>
          </a:graphicData>
        </a:graphic>
      </p:graphicFrame>
    </p:spTree>
    <p:extLst>
      <p:ext uri="{BB962C8B-B14F-4D97-AF65-F5344CB8AC3E}">
        <p14:creationId xmlns:p14="http://schemas.microsoft.com/office/powerpoint/2010/main" val="24416101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2308324"/>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Ressources humaines</a:t>
            </a:r>
          </a:p>
          <a:p>
            <a:pPr marL="800100" lvl="1" indent="-342900">
              <a:buFont typeface="Wingdings" panose="05000000000000000000" pitchFamily="2" charset="2"/>
              <a:buChar char="§"/>
            </a:pPr>
            <a:r>
              <a:rPr lang="fr-FR" sz="2400" dirty="0">
                <a:solidFill>
                  <a:srgbClr val="002060"/>
                </a:solidFill>
                <a:latin typeface="Arial" panose="020B0604020202020204" pitchFamily="34" charset="0"/>
                <a:cs typeface="Arial" panose="020B0604020202020204" pitchFamily="34" charset="0"/>
              </a:rPr>
              <a:t>Selon le </a:t>
            </a:r>
            <a:r>
              <a:rPr lang="fr-FR" sz="2400" dirty="0">
                <a:solidFill>
                  <a:srgbClr val="002060"/>
                </a:solidFill>
                <a:latin typeface="Arial" panose="020B0604020202020204" pitchFamily="34" charset="0"/>
                <a:cs typeface="Arial" panose="020B0604020202020204" pitchFamily="34" charset="0"/>
                <a:hlinkClick r:id="rId3"/>
              </a:rPr>
              <a:t>2° du I de l’article 4 du décret</a:t>
            </a:r>
            <a:r>
              <a:rPr lang="fr-FR" sz="2400" dirty="0">
                <a:solidFill>
                  <a:srgbClr val="002060"/>
                </a:solidFill>
                <a:latin typeface="Arial" panose="020B0604020202020204" pitchFamily="34" charset="0"/>
                <a:cs typeface="Arial" panose="020B0604020202020204" pitchFamily="34" charset="0"/>
              </a:rPr>
              <a:t>, un agent contractuel peut être recruté également pour assurer le remplacement d’un agent absent ou faire face à des besoins temporaires liés à un accroissement momentané ou saisonnier</a:t>
            </a:r>
          </a:p>
        </p:txBody>
      </p:sp>
      <p:graphicFrame>
        <p:nvGraphicFramePr>
          <p:cNvPr id="5" name="Tableau 4"/>
          <p:cNvGraphicFramePr>
            <a:graphicFrameLocks noGrp="1"/>
          </p:cNvGraphicFramePr>
          <p:nvPr>
            <p:extLst>
              <p:ext uri="{D42A27DB-BD31-4B8C-83A1-F6EECF244321}">
                <p14:modId xmlns:p14="http://schemas.microsoft.com/office/powerpoint/2010/main" val="2533843006"/>
              </p:ext>
            </p:extLst>
          </p:nvPr>
        </p:nvGraphicFramePr>
        <p:xfrm>
          <a:off x="287523" y="3933056"/>
          <a:ext cx="8712969" cy="1578848"/>
        </p:xfrm>
        <a:graphic>
          <a:graphicData uri="http://schemas.openxmlformats.org/drawingml/2006/table">
            <a:tbl>
              <a:tblPr firstRow="1" firstCol="1" bandRow="1">
                <a:tableStyleId>{69CF1AB2-1976-4502-BF36-3FF5EA218861}</a:tableStyleId>
              </a:tblPr>
              <a:tblGrid>
                <a:gridCol w="968107"/>
                <a:gridCol w="976109"/>
                <a:gridCol w="1368152"/>
                <a:gridCol w="1368152"/>
                <a:gridCol w="1022513"/>
                <a:gridCol w="739282"/>
                <a:gridCol w="1135327"/>
                <a:gridCol w="1135327"/>
              </a:tblGrid>
              <a:tr h="1152128">
                <a:tc>
                  <a:txBody>
                    <a:bodyPr/>
                    <a:lstStyle/>
                    <a:p>
                      <a:pPr algn="ctr">
                        <a:spcAft>
                          <a:spcPts val="0"/>
                        </a:spcAft>
                      </a:pPr>
                      <a:r>
                        <a:rPr lang="fr-FR" sz="1200" dirty="0">
                          <a:effectLst/>
                          <a:latin typeface="Arial" panose="020B0604020202020204" pitchFamily="34" charset="0"/>
                          <a:cs typeface="Arial" panose="020B0604020202020204" pitchFamily="34" charset="0"/>
                        </a:rPr>
                        <a:t>Prénom</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NOM</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Fonction</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Date ancienneté VetAgroSup</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Date ancienneté CRAIG</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Type du contrat actuel</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Date de fin de contrat actuel</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Date CDI</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r>
              <a:tr h="288032">
                <a:tc>
                  <a:txBody>
                    <a:bodyPr/>
                    <a:lstStyle/>
                    <a:p>
                      <a:pPr marL="0" algn="ctr" defTabSz="914400" rtl="0" eaLnBrk="1" latinLnBrk="0" hangingPunct="1">
                        <a:spcAft>
                          <a:spcPts val="0"/>
                        </a:spcAft>
                      </a:pPr>
                      <a:r>
                        <a:rPr lang="fr-FR" sz="1400" b="0" kern="1200" dirty="0" smtClean="0">
                          <a:solidFill>
                            <a:schemeClr val="dk1"/>
                          </a:solidFill>
                          <a:effectLst/>
                          <a:latin typeface="Arial" panose="020B0604020202020204" pitchFamily="34" charset="0"/>
                          <a:ea typeface="+mn-ea"/>
                          <a:cs typeface="Arial" panose="020B0604020202020204" pitchFamily="34" charset="0"/>
                        </a:rPr>
                        <a:t>Pauline</a:t>
                      </a:r>
                      <a:endParaRPr lang="fr-FR" sz="1400" b="0" kern="1200" dirty="0">
                        <a:solidFill>
                          <a:schemeClr val="dk1"/>
                        </a:solidFill>
                        <a:effectLst/>
                        <a:latin typeface="Arial" panose="020B0604020202020204" pitchFamily="34" charset="0"/>
                        <a:ea typeface="+mn-ea"/>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GAUBERT</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Chargée de mission</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26/08/2013</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CDD</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31/08/2014</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r>
            </a:tbl>
          </a:graphicData>
        </a:graphic>
      </p:graphicFrame>
    </p:spTree>
    <p:extLst>
      <p:ext uri="{BB962C8B-B14F-4D97-AF65-F5344CB8AC3E}">
        <p14:creationId xmlns:p14="http://schemas.microsoft.com/office/powerpoint/2010/main" val="188143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461665"/>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Ressources humaines</a:t>
            </a:r>
          </a:p>
        </p:txBody>
      </p:sp>
      <p:graphicFrame>
        <p:nvGraphicFramePr>
          <p:cNvPr id="6" name="Tableau 5"/>
          <p:cNvGraphicFramePr>
            <a:graphicFrameLocks noGrp="1"/>
          </p:cNvGraphicFramePr>
          <p:nvPr>
            <p:extLst>
              <p:ext uri="{D42A27DB-BD31-4B8C-83A1-F6EECF244321}">
                <p14:modId xmlns:p14="http://schemas.microsoft.com/office/powerpoint/2010/main" val="1422447387"/>
              </p:ext>
            </p:extLst>
          </p:nvPr>
        </p:nvGraphicFramePr>
        <p:xfrm>
          <a:off x="179512" y="1988840"/>
          <a:ext cx="8784976" cy="4114800"/>
        </p:xfrm>
        <a:graphic>
          <a:graphicData uri="http://schemas.openxmlformats.org/drawingml/2006/table">
            <a:tbl>
              <a:tblPr>
                <a:tableStyleId>{3C2FFA5D-87B4-456A-9821-1D502468CF0F}</a:tableStyleId>
              </a:tblPr>
              <a:tblGrid>
                <a:gridCol w="8784976"/>
              </a:tblGrid>
              <a:tr h="0">
                <a:tc>
                  <a:txBody>
                    <a:bodyPr/>
                    <a:lstStyle/>
                    <a:p>
                      <a:pPr marL="0" lvl="0" indent="0" algn="just" defTabSz="914400" rtl="0" eaLnBrk="1" latinLnBrk="0" hangingPunct="1">
                        <a:spcAft>
                          <a:spcPts val="0"/>
                        </a:spcAft>
                        <a:buFont typeface="+mj-lt"/>
                        <a:buNone/>
                      </a:pPr>
                      <a:r>
                        <a:rPr lang="fr-FR" sz="1800" b="1" kern="1200" dirty="0" smtClean="0">
                          <a:solidFill>
                            <a:srgbClr val="002060"/>
                          </a:solidFill>
                          <a:effectLst/>
                          <a:latin typeface="Arial" panose="020B0604020202020204" pitchFamily="34" charset="0"/>
                          <a:ea typeface="+mn-ea"/>
                          <a:cs typeface="Arial" panose="020B0604020202020204" pitchFamily="34" charset="0"/>
                        </a:rPr>
                        <a:t>Décisions proposées :</a:t>
                      </a:r>
                      <a:endParaRPr lang="fr-FR" sz="1800" b="1" kern="1200" dirty="0">
                        <a:solidFill>
                          <a:srgbClr val="002060"/>
                        </a:solidFill>
                        <a:effectLst/>
                        <a:latin typeface="Arial" panose="020B0604020202020204" pitchFamily="34" charset="0"/>
                        <a:ea typeface="+mn-ea"/>
                        <a:cs typeface="Arial" panose="020B0604020202020204" pitchFamily="34" charset="0"/>
                      </a:endParaRPr>
                    </a:p>
                  </a:txBody>
                  <a:tcPr marL="68580" marR="68580" marT="0" marB="0"/>
                </a:tc>
              </a:tr>
              <a:tr h="0">
                <a:tc>
                  <a:txBody>
                    <a:bodyPr/>
                    <a:lstStyle/>
                    <a:p>
                      <a:pPr marL="342900" lvl="0" indent="-342900" algn="just">
                        <a:spcAft>
                          <a:spcPts val="0"/>
                        </a:spcAft>
                        <a:buFont typeface="+mj-lt"/>
                        <a:buAutoNum type="arabicPeriod"/>
                      </a:pPr>
                      <a:endParaRPr lang="fr-FR" sz="1800" b="1" kern="1200" dirty="0" smtClean="0">
                        <a:solidFill>
                          <a:srgbClr val="002060"/>
                        </a:solidFill>
                        <a:effectLst/>
                        <a:latin typeface="Arial" panose="020B0604020202020204" pitchFamily="34" charset="0"/>
                        <a:ea typeface="+mn-ea"/>
                        <a:cs typeface="Arial" panose="020B0604020202020204" pitchFamily="34" charset="0"/>
                      </a:endParaRPr>
                    </a:p>
                    <a:p>
                      <a:pPr marL="342900" lvl="0" indent="-342900" algn="just">
                        <a:spcAft>
                          <a:spcPts val="0"/>
                        </a:spcAft>
                        <a:buFont typeface="+mj-lt"/>
                        <a:buAutoNum type="arabicPeriod"/>
                      </a:pPr>
                      <a:r>
                        <a:rPr lang="fr-FR" sz="1800" b="1" kern="1200" dirty="0" smtClean="0">
                          <a:solidFill>
                            <a:srgbClr val="002060"/>
                          </a:solidFill>
                          <a:effectLst/>
                          <a:latin typeface="Arial" panose="020B0604020202020204" pitchFamily="34" charset="0"/>
                          <a:ea typeface="+mn-ea"/>
                          <a:cs typeface="Arial" panose="020B0604020202020204" pitchFamily="34" charset="0"/>
                        </a:rPr>
                        <a:t>Validation </a:t>
                      </a:r>
                      <a:r>
                        <a:rPr lang="fr-FR" sz="1800" b="1" kern="1200" dirty="0">
                          <a:solidFill>
                            <a:srgbClr val="002060"/>
                          </a:solidFill>
                          <a:effectLst/>
                          <a:latin typeface="Arial" panose="020B0604020202020204" pitchFamily="34" charset="0"/>
                          <a:ea typeface="+mn-ea"/>
                          <a:cs typeface="Arial" panose="020B0604020202020204" pitchFamily="34" charset="0"/>
                        </a:rPr>
                        <a:t>du principe de renouvellement du contrat de Monsieur Frédéric DENEUX en Contrat à Durée Indéterminé (CDI) à compter du 1er septembre 2014 en qualité de Directeur du </a:t>
                      </a:r>
                      <a:r>
                        <a:rPr lang="fr-FR" sz="1800" b="1" kern="1200" dirty="0" smtClean="0">
                          <a:solidFill>
                            <a:srgbClr val="002060"/>
                          </a:solidFill>
                          <a:effectLst/>
                          <a:latin typeface="Arial" panose="020B0604020202020204" pitchFamily="34" charset="0"/>
                          <a:ea typeface="+mn-ea"/>
                          <a:cs typeface="Arial" panose="020B0604020202020204" pitchFamily="34" charset="0"/>
                        </a:rPr>
                        <a:t>groupement.</a:t>
                      </a:r>
                    </a:p>
                    <a:p>
                      <a:pPr marL="342900" lvl="0" indent="-342900" algn="just">
                        <a:spcAft>
                          <a:spcPts val="0"/>
                        </a:spcAft>
                        <a:buFont typeface="+mj-lt"/>
                        <a:buAutoNum type="arabicPeriod"/>
                      </a:pPr>
                      <a:endParaRPr lang="fr-FR" sz="1800" b="1" kern="1200" dirty="0" smtClean="0">
                        <a:solidFill>
                          <a:srgbClr val="002060"/>
                        </a:solidFill>
                        <a:effectLst/>
                        <a:latin typeface="Arial" panose="020B0604020202020204" pitchFamily="34" charset="0"/>
                        <a:ea typeface="+mn-ea"/>
                        <a:cs typeface="Arial" panose="020B0604020202020204" pitchFamily="34" charset="0"/>
                      </a:endParaRPr>
                    </a:p>
                    <a:p>
                      <a:pPr marL="342900" lvl="0" indent="-342900" algn="just">
                        <a:spcAft>
                          <a:spcPts val="0"/>
                        </a:spcAft>
                        <a:buFont typeface="+mj-lt"/>
                        <a:buAutoNum type="arabicPeriod"/>
                      </a:pPr>
                      <a:r>
                        <a:rPr lang="fr-FR" sz="1800" b="1" kern="1200" dirty="0" smtClean="0">
                          <a:solidFill>
                            <a:srgbClr val="002060"/>
                          </a:solidFill>
                          <a:effectLst/>
                          <a:latin typeface="Arial" panose="020B0604020202020204" pitchFamily="34" charset="0"/>
                          <a:ea typeface="+mn-ea"/>
                          <a:cs typeface="Arial" panose="020B0604020202020204" pitchFamily="34" charset="0"/>
                        </a:rPr>
                        <a:t>Validation </a:t>
                      </a:r>
                      <a:r>
                        <a:rPr lang="fr-FR" sz="1800" b="1" kern="1200" dirty="0">
                          <a:solidFill>
                            <a:srgbClr val="002060"/>
                          </a:solidFill>
                          <a:effectLst/>
                          <a:latin typeface="Arial" panose="020B0604020202020204" pitchFamily="34" charset="0"/>
                          <a:ea typeface="+mn-ea"/>
                          <a:cs typeface="Arial" panose="020B0604020202020204" pitchFamily="34" charset="0"/>
                        </a:rPr>
                        <a:t>du principe de renouvellement du contrat de Monsieur Landry BREUIL en Contrat à Durée Indéterminé (CDI) à compter du 1er décembre 2014 en qualité </a:t>
                      </a:r>
                      <a:r>
                        <a:rPr lang="fr-FR" sz="1800" b="1" kern="1200" dirty="0" smtClean="0">
                          <a:solidFill>
                            <a:srgbClr val="002060"/>
                          </a:solidFill>
                          <a:effectLst/>
                          <a:latin typeface="Arial" panose="020B0604020202020204" pitchFamily="34" charset="0"/>
                          <a:ea typeface="+mn-ea"/>
                          <a:cs typeface="Arial" panose="020B0604020202020204" pitchFamily="34" charset="0"/>
                        </a:rPr>
                        <a:t>d’administrateur.</a:t>
                      </a:r>
                    </a:p>
                    <a:p>
                      <a:pPr marL="342900" lvl="0" indent="-342900" algn="just">
                        <a:spcAft>
                          <a:spcPts val="0"/>
                        </a:spcAft>
                        <a:buFont typeface="+mj-lt"/>
                        <a:buAutoNum type="arabicPeriod"/>
                      </a:pPr>
                      <a:endParaRPr lang="fr-FR" sz="1800" b="1" kern="1200" dirty="0" smtClean="0">
                        <a:solidFill>
                          <a:srgbClr val="002060"/>
                        </a:solidFill>
                        <a:effectLst/>
                        <a:latin typeface="Arial" panose="020B0604020202020204" pitchFamily="34" charset="0"/>
                        <a:ea typeface="+mn-ea"/>
                        <a:cs typeface="Arial" panose="020B0604020202020204" pitchFamily="34" charset="0"/>
                      </a:endParaRPr>
                    </a:p>
                    <a:p>
                      <a:pPr marL="342900" lvl="0" indent="-342900" algn="just">
                        <a:spcAft>
                          <a:spcPts val="0"/>
                        </a:spcAft>
                        <a:buFont typeface="+mj-lt"/>
                        <a:buAutoNum type="arabicPeriod"/>
                      </a:pPr>
                      <a:r>
                        <a:rPr lang="fr-FR" sz="1800" b="1" kern="1200" dirty="0" smtClean="0">
                          <a:solidFill>
                            <a:srgbClr val="002060"/>
                          </a:solidFill>
                          <a:effectLst/>
                          <a:latin typeface="Arial" panose="020B0604020202020204" pitchFamily="34" charset="0"/>
                          <a:ea typeface="+mn-ea"/>
                          <a:cs typeface="Arial" panose="020B0604020202020204" pitchFamily="34" charset="0"/>
                        </a:rPr>
                        <a:t>Validation </a:t>
                      </a:r>
                      <a:r>
                        <a:rPr lang="fr-FR" sz="1800" b="1" kern="1200" dirty="0">
                          <a:solidFill>
                            <a:srgbClr val="002060"/>
                          </a:solidFill>
                          <a:effectLst/>
                          <a:latin typeface="Arial" panose="020B0604020202020204" pitchFamily="34" charset="0"/>
                          <a:ea typeface="+mn-ea"/>
                          <a:cs typeface="Arial" panose="020B0604020202020204" pitchFamily="34" charset="0"/>
                        </a:rPr>
                        <a:t>de la reprise d’ancienneté de Madame Marie-Laure COMBRE à partir du 12/01/2009 pour passage en CDI au </a:t>
                      </a:r>
                      <a:r>
                        <a:rPr lang="fr-FR" sz="1800" b="1" kern="1200" dirty="0" smtClean="0">
                          <a:solidFill>
                            <a:srgbClr val="002060"/>
                          </a:solidFill>
                          <a:effectLst/>
                          <a:latin typeface="Arial" panose="020B0604020202020204" pitchFamily="34" charset="0"/>
                          <a:ea typeface="+mn-ea"/>
                          <a:cs typeface="Arial" panose="020B0604020202020204" pitchFamily="34" charset="0"/>
                        </a:rPr>
                        <a:t>12/01/2015.</a:t>
                      </a:r>
                    </a:p>
                    <a:p>
                      <a:pPr marL="342900" lvl="0" indent="-342900" algn="just">
                        <a:spcAft>
                          <a:spcPts val="0"/>
                        </a:spcAft>
                        <a:buFont typeface="+mj-lt"/>
                        <a:buAutoNum type="arabicPeriod"/>
                      </a:pPr>
                      <a:endParaRPr lang="fr-FR" sz="1800" b="1" kern="1200" dirty="0" smtClean="0">
                        <a:solidFill>
                          <a:srgbClr val="002060"/>
                        </a:solidFill>
                        <a:effectLst/>
                        <a:latin typeface="Arial" panose="020B0604020202020204" pitchFamily="34" charset="0"/>
                        <a:ea typeface="+mn-ea"/>
                        <a:cs typeface="Arial" panose="020B0604020202020204" pitchFamily="34" charset="0"/>
                      </a:endParaRPr>
                    </a:p>
                    <a:p>
                      <a:pPr marL="342900" lvl="0" indent="-342900" algn="just">
                        <a:spcAft>
                          <a:spcPts val="0"/>
                        </a:spcAft>
                        <a:buFont typeface="+mj-lt"/>
                        <a:buAutoNum type="arabicPeriod"/>
                      </a:pPr>
                      <a:r>
                        <a:rPr lang="fr-FR" sz="1800" b="1" kern="1200" dirty="0" smtClean="0">
                          <a:solidFill>
                            <a:srgbClr val="002060"/>
                          </a:solidFill>
                          <a:effectLst/>
                          <a:latin typeface="Arial" panose="020B0604020202020204" pitchFamily="34" charset="0"/>
                          <a:ea typeface="+mn-ea"/>
                          <a:cs typeface="Arial" panose="020B0604020202020204" pitchFamily="34" charset="0"/>
                        </a:rPr>
                        <a:t>Validation </a:t>
                      </a:r>
                      <a:r>
                        <a:rPr lang="fr-FR" sz="1800" b="1" kern="1200" dirty="0">
                          <a:solidFill>
                            <a:srgbClr val="002060"/>
                          </a:solidFill>
                          <a:effectLst/>
                          <a:latin typeface="Arial" panose="020B0604020202020204" pitchFamily="34" charset="0"/>
                          <a:ea typeface="+mn-ea"/>
                          <a:cs typeface="Arial" panose="020B0604020202020204" pitchFamily="34" charset="0"/>
                        </a:rPr>
                        <a:t>du non-renouvellement de poste de Mademoiselle Pauline GAUBERT au 31/12/2014.</a:t>
                      </a:r>
                    </a:p>
                  </a:txBody>
                  <a:tcPr marL="89535" marR="89535" marT="0" marB="0"/>
                </a:tc>
              </a:tr>
            </a:tbl>
          </a:graphicData>
        </a:graphic>
      </p:graphicFrame>
    </p:spTree>
    <p:extLst>
      <p:ext uri="{BB962C8B-B14F-4D97-AF65-F5344CB8AC3E}">
        <p14:creationId xmlns:p14="http://schemas.microsoft.com/office/powerpoint/2010/main" val="4979468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à coins arrondis 12"/>
          <p:cNvSpPr/>
          <p:nvPr/>
        </p:nvSpPr>
        <p:spPr>
          <a:xfrm>
            <a:off x="3862826" y="3471259"/>
            <a:ext cx="5219346" cy="979286"/>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fontAlgn="auto">
              <a:spcBef>
                <a:spcPts val="0"/>
              </a:spcBef>
              <a:spcAft>
                <a:spcPts val="0"/>
              </a:spcAft>
            </a:pPr>
            <a:r>
              <a:rPr lang="fr-FR" sz="1200" b="1" dirty="0" smtClean="0"/>
              <a:t>	Cartographie </a:t>
            </a:r>
            <a:r>
              <a:rPr lang="fr-FR" sz="1200" b="1" dirty="0"/>
              <a:t>des niveaux de services haut et THD, suivi des déploiements du RIP, mutualisation des travaux</a:t>
            </a:r>
          </a:p>
        </p:txBody>
      </p:sp>
      <p:sp>
        <p:nvSpPr>
          <p:cNvPr id="14" name="Rectangle à coins arrondis 13"/>
          <p:cNvSpPr/>
          <p:nvPr/>
        </p:nvSpPr>
        <p:spPr>
          <a:xfrm>
            <a:off x="3862826" y="4602258"/>
            <a:ext cx="5219346" cy="97928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fontAlgn="auto">
              <a:spcBef>
                <a:spcPts val="0"/>
              </a:spcBef>
              <a:spcAft>
                <a:spcPts val="0"/>
              </a:spcAft>
            </a:pPr>
            <a:r>
              <a:rPr lang="fr-FR" sz="1200" b="1" dirty="0" smtClean="0"/>
              <a:t>	Open </a:t>
            </a:r>
            <a:r>
              <a:rPr lang="fr-FR" sz="1200" b="1" dirty="0"/>
              <a:t>data, favoriser l’accès à l’information géographique à tous et développer de l’activité économique</a:t>
            </a:r>
          </a:p>
        </p:txBody>
      </p:sp>
      <p:sp>
        <p:nvSpPr>
          <p:cNvPr id="15" name="Rectangle à coins arrondis 14"/>
          <p:cNvSpPr/>
          <p:nvPr/>
        </p:nvSpPr>
        <p:spPr>
          <a:xfrm>
            <a:off x="3841421" y="5720761"/>
            <a:ext cx="5219346" cy="97928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fontAlgn="auto">
              <a:spcBef>
                <a:spcPts val="0"/>
              </a:spcBef>
              <a:spcAft>
                <a:spcPts val="0"/>
              </a:spcAft>
            </a:pPr>
            <a:r>
              <a:rPr lang="fr-FR" sz="1200" b="1" dirty="0" smtClean="0">
                <a:solidFill>
                  <a:prstClr val="black"/>
                </a:solidFill>
              </a:rPr>
              <a:t>	Guichet </a:t>
            </a:r>
            <a:r>
              <a:rPr lang="fr-FR" sz="1200" b="1" dirty="0">
                <a:solidFill>
                  <a:prstClr val="black"/>
                </a:solidFill>
              </a:rPr>
              <a:t>unique pour les acteurs publics (péréquation)</a:t>
            </a:r>
          </a:p>
        </p:txBody>
      </p:sp>
      <p:sp>
        <p:nvSpPr>
          <p:cNvPr id="12" name="Rectangle à coins arrondis 11"/>
          <p:cNvSpPr/>
          <p:nvPr/>
        </p:nvSpPr>
        <p:spPr>
          <a:xfrm>
            <a:off x="3871836" y="2340260"/>
            <a:ext cx="5201326" cy="97928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lvl="1" algn="ctr"/>
            <a:r>
              <a:rPr lang="fr-FR" sz="1200" b="1" dirty="0"/>
              <a:t>	</a:t>
            </a:r>
            <a:r>
              <a:rPr lang="fr-FR" sz="1200" b="1" dirty="0" smtClean="0"/>
              <a:t>SRADDT</a:t>
            </a:r>
            <a:r>
              <a:rPr lang="fr-FR" sz="1200" b="1" dirty="0"/>
              <a:t>, planification urbaine (</a:t>
            </a:r>
            <a:r>
              <a:rPr lang="fr-FR" sz="1200" b="1" dirty="0" err="1"/>
              <a:t>SCoT</a:t>
            </a:r>
            <a:r>
              <a:rPr lang="fr-FR" sz="1200" b="1" dirty="0"/>
              <a:t>, PLU, </a:t>
            </a:r>
            <a:r>
              <a:rPr lang="fr-FR" sz="1200" b="1" dirty="0" err="1"/>
              <a:t>PLUi</a:t>
            </a:r>
            <a:r>
              <a:rPr lang="fr-FR" sz="1200" b="1" dirty="0"/>
              <a:t>), SRCE, TVB, portail IAL, SDIS, gestion de la voirie, plateforme multimodale, marketing territorial, archéologie et volcanologie</a:t>
            </a:r>
          </a:p>
        </p:txBody>
      </p:sp>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954107"/>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Financement du GIP 2014-2020</a:t>
            </a:r>
          </a:p>
          <a:p>
            <a:endParaRPr lang="fr-FR" sz="800" b="1" dirty="0" smtClean="0">
              <a:solidFill>
                <a:srgbClr val="002060"/>
              </a:solidFill>
              <a:latin typeface="Arial" panose="020B0604020202020204" pitchFamily="34" charset="0"/>
              <a:cs typeface="Arial" panose="020B0604020202020204" pitchFamily="34" charset="0"/>
            </a:endParaRPr>
          </a:p>
          <a:p>
            <a:pPr lvl="1" algn="ctr"/>
            <a:r>
              <a:rPr lang="fr-FR" sz="2400" b="1" dirty="0" smtClean="0">
                <a:solidFill>
                  <a:srgbClr val="002060"/>
                </a:solidFill>
                <a:latin typeface="Arial" panose="020B0604020202020204" pitchFamily="34" charset="0"/>
                <a:cs typeface="Arial" panose="020B0604020202020204" pitchFamily="34" charset="0"/>
              </a:rPr>
              <a:t>Bilan 2007-2013 Positif</a:t>
            </a:r>
          </a:p>
        </p:txBody>
      </p:sp>
      <p:sp>
        <p:nvSpPr>
          <p:cNvPr id="4" name="Rectangle à coins arrondis 3"/>
          <p:cNvSpPr/>
          <p:nvPr/>
        </p:nvSpPr>
        <p:spPr>
          <a:xfrm>
            <a:off x="69443" y="4057575"/>
            <a:ext cx="1944760" cy="785939"/>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fr-FR" sz="2000" b="1" dirty="0" smtClean="0"/>
              <a:t>Mutualisation de données</a:t>
            </a:r>
            <a:endParaRPr lang="fr-FR" sz="2000" b="1" dirty="0"/>
          </a:p>
        </p:txBody>
      </p:sp>
      <p:sp>
        <p:nvSpPr>
          <p:cNvPr id="7" name="Rectangle à coins arrondis 6"/>
          <p:cNvSpPr/>
          <p:nvPr/>
        </p:nvSpPr>
        <p:spPr>
          <a:xfrm>
            <a:off x="2554543" y="2463254"/>
            <a:ext cx="1944760" cy="785939"/>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FR" sz="1200" b="1" dirty="0"/>
              <a:t>Appui à la mise en œuvre des politiques publiques</a:t>
            </a:r>
          </a:p>
        </p:txBody>
      </p:sp>
      <p:sp>
        <p:nvSpPr>
          <p:cNvPr id="9" name="Rectangle à coins arrondis 8"/>
          <p:cNvSpPr/>
          <p:nvPr/>
        </p:nvSpPr>
        <p:spPr>
          <a:xfrm>
            <a:off x="2570893" y="3590435"/>
            <a:ext cx="1944760" cy="785939"/>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fr-FR" sz="1200" b="1" dirty="0" smtClean="0"/>
              <a:t>Suivi du déploiement des technologies d’avenir de l’information et de la communication</a:t>
            </a:r>
            <a:endParaRPr lang="fr-FR" sz="1200" b="1" dirty="0"/>
          </a:p>
        </p:txBody>
      </p:sp>
      <p:sp>
        <p:nvSpPr>
          <p:cNvPr id="10" name="Rectangle à coins arrondis 9"/>
          <p:cNvSpPr/>
          <p:nvPr/>
        </p:nvSpPr>
        <p:spPr>
          <a:xfrm>
            <a:off x="2570893" y="4698931"/>
            <a:ext cx="1944760" cy="785939"/>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1200" b="1" dirty="0" smtClean="0"/>
              <a:t>Un levier performant au service de l’innovation ouverte et de l’e-administration</a:t>
            </a:r>
            <a:endParaRPr lang="fr-FR" sz="1200" b="1" dirty="0"/>
          </a:p>
        </p:txBody>
      </p:sp>
      <p:sp>
        <p:nvSpPr>
          <p:cNvPr id="11" name="Rectangle à coins arrondis 10"/>
          <p:cNvSpPr/>
          <p:nvPr/>
        </p:nvSpPr>
        <p:spPr>
          <a:xfrm>
            <a:off x="2555232" y="5733256"/>
            <a:ext cx="1944760" cy="966791"/>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fr-FR" sz="1200" b="1" dirty="0" smtClean="0"/>
              <a:t>Un fournisseur de services pour tous les acteurs publics de la région, garant de l’équité territoriale</a:t>
            </a:r>
            <a:endParaRPr lang="fr-FR" sz="1200" b="1" dirty="0"/>
          </a:p>
        </p:txBody>
      </p:sp>
      <p:cxnSp>
        <p:nvCxnSpPr>
          <p:cNvPr id="16" name="Connecteur droit avec flèche 15"/>
          <p:cNvCxnSpPr>
            <a:stCxn id="4" idx="3"/>
            <a:endCxn id="7" idx="1"/>
          </p:cNvCxnSpPr>
          <p:nvPr/>
        </p:nvCxnSpPr>
        <p:spPr>
          <a:xfrm flipV="1">
            <a:off x="2014203" y="2856224"/>
            <a:ext cx="540340" cy="1594321"/>
          </a:xfrm>
          <a:prstGeom prst="straightConnector1">
            <a:avLst/>
          </a:prstGeom>
          <a:ln w="1905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a:stCxn id="4" idx="3"/>
            <a:endCxn id="9" idx="1"/>
          </p:cNvCxnSpPr>
          <p:nvPr/>
        </p:nvCxnSpPr>
        <p:spPr>
          <a:xfrm flipV="1">
            <a:off x="2014203" y="3983405"/>
            <a:ext cx="556690" cy="467140"/>
          </a:xfrm>
          <a:prstGeom prst="straightConnector1">
            <a:avLst/>
          </a:prstGeom>
          <a:ln w="1905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a:stCxn id="4" idx="3"/>
          </p:cNvCxnSpPr>
          <p:nvPr/>
        </p:nvCxnSpPr>
        <p:spPr>
          <a:xfrm>
            <a:off x="2014203" y="4450545"/>
            <a:ext cx="540340" cy="641355"/>
          </a:xfrm>
          <a:prstGeom prst="straightConnector1">
            <a:avLst/>
          </a:prstGeom>
          <a:ln w="1905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a:stCxn id="4" idx="3"/>
            <a:endCxn id="11" idx="1"/>
          </p:cNvCxnSpPr>
          <p:nvPr/>
        </p:nvCxnSpPr>
        <p:spPr>
          <a:xfrm>
            <a:off x="2014203" y="4450545"/>
            <a:ext cx="541029" cy="1766107"/>
          </a:xfrm>
          <a:prstGeom prst="straightConnector1">
            <a:avLst/>
          </a:prstGeom>
          <a:ln w="1905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3" name="ZoneTexte 22"/>
          <p:cNvSpPr txBox="1"/>
          <p:nvPr/>
        </p:nvSpPr>
        <p:spPr>
          <a:xfrm>
            <a:off x="90417" y="5071988"/>
            <a:ext cx="2266967" cy="523220"/>
          </a:xfrm>
          <a:prstGeom prst="rect">
            <a:avLst/>
          </a:prstGeom>
          <a:noFill/>
        </p:spPr>
        <p:txBody>
          <a:bodyPr wrap="none" rtlCol="0">
            <a:spAutoFit/>
          </a:bodyPr>
          <a:lstStyle/>
          <a:p>
            <a:pPr algn="ctr"/>
            <a:r>
              <a:rPr lang="fr-FR" sz="1400" b="1" dirty="0" smtClean="0">
                <a:latin typeface="Arial" panose="020B0604020202020204" pitchFamily="34" charset="0"/>
                <a:cs typeface="Arial" panose="020B0604020202020204" pitchFamily="34" charset="0"/>
              </a:rPr>
              <a:t>1 500 000 € investis</a:t>
            </a:r>
          </a:p>
          <a:p>
            <a:pPr algn="ctr"/>
            <a:r>
              <a:rPr lang="fr-FR" sz="1400" b="1" dirty="0" smtClean="0">
                <a:latin typeface="Arial" panose="020B0604020202020204" pitchFamily="34" charset="0"/>
                <a:cs typeface="Arial" panose="020B0604020202020204" pitchFamily="34" charset="0"/>
              </a:rPr>
              <a:t>= 1 700 000 € économies</a:t>
            </a:r>
            <a:endParaRPr lang="fr-FR" sz="1400" b="1" dirty="0">
              <a:latin typeface="Arial" panose="020B0604020202020204" pitchFamily="34" charset="0"/>
              <a:cs typeface="Arial" panose="020B0604020202020204" pitchFamily="34" charset="0"/>
            </a:endParaRPr>
          </a:p>
        </p:txBody>
      </p:sp>
      <p:sp>
        <p:nvSpPr>
          <p:cNvPr id="24" name="ZoneTexte 23"/>
          <p:cNvSpPr txBox="1"/>
          <p:nvPr/>
        </p:nvSpPr>
        <p:spPr>
          <a:xfrm>
            <a:off x="257930" y="3328825"/>
            <a:ext cx="1931939" cy="523220"/>
          </a:xfrm>
          <a:prstGeom prst="rect">
            <a:avLst/>
          </a:prstGeom>
          <a:noFill/>
        </p:spPr>
        <p:txBody>
          <a:bodyPr wrap="none" rtlCol="0">
            <a:spAutoFit/>
          </a:bodyPr>
          <a:lstStyle/>
          <a:p>
            <a:pPr algn="ctr"/>
            <a:r>
              <a:rPr lang="fr-FR" sz="1400" b="1" dirty="0" smtClean="0">
                <a:latin typeface="Arial" panose="020B0604020202020204" pitchFamily="34" charset="0"/>
                <a:cs typeface="Arial" panose="020B0604020202020204" pitchFamily="34" charset="0"/>
              </a:rPr>
              <a:t>250 jeux de données</a:t>
            </a:r>
          </a:p>
          <a:p>
            <a:pPr algn="ctr"/>
            <a:r>
              <a:rPr lang="fr-FR" sz="1400" b="1" dirty="0" smtClean="0">
                <a:latin typeface="Arial" panose="020B0604020202020204" pitchFamily="34" charset="0"/>
                <a:cs typeface="Arial" panose="020B0604020202020204" pitchFamily="34" charset="0"/>
              </a:rPr>
              <a:t>= 100 To</a:t>
            </a:r>
            <a:endParaRPr lang="fr-FR"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45137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584775"/>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Membres du GIP 2014</a:t>
            </a:r>
          </a:p>
          <a:p>
            <a:endParaRPr lang="fr-FR" sz="800" b="1" dirty="0" smtClean="0">
              <a:solidFill>
                <a:srgbClr val="002060"/>
              </a:solidFill>
              <a:latin typeface="Arial" panose="020B0604020202020204" pitchFamily="34" charset="0"/>
              <a:cs typeface="Arial" panose="020B0604020202020204" pitchFamily="34" charset="0"/>
            </a:endParaRPr>
          </a:p>
        </p:txBody>
      </p:sp>
      <p:graphicFrame>
        <p:nvGraphicFramePr>
          <p:cNvPr id="25" name="Graphique 24"/>
          <p:cNvGraphicFramePr>
            <a:graphicFrameLocks/>
          </p:cNvGraphicFramePr>
          <p:nvPr>
            <p:extLst>
              <p:ext uri="{D42A27DB-BD31-4B8C-83A1-F6EECF244321}">
                <p14:modId xmlns:p14="http://schemas.microsoft.com/office/powerpoint/2010/main" val="3428042276"/>
              </p:ext>
            </p:extLst>
          </p:nvPr>
        </p:nvGraphicFramePr>
        <p:xfrm>
          <a:off x="3054896" y="1766947"/>
          <a:ext cx="6089104" cy="5091053"/>
        </p:xfrm>
        <a:graphic>
          <a:graphicData uri="http://schemas.openxmlformats.org/drawingml/2006/chart">
            <c:chart xmlns:c="http://schemas.openxmlformats.org/drawingml/2006/chart" xmlns:r="http://schemas.openxmlformats.org/officeDocument/2006/relationships" r:id="rId3"/>
          </a:graphicData>
        </a:graphic>
      </p:graphicFrame>
      <p:pic>
        <p:nvPicPr>
          <p:cNvPr id="2050"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7504" y="4670123"/>
            <a:ext cx="2987824" cy="1880067"/>
          </a:xfrm>
          <a:prstGeom prst="rect">
            <a:avLst/>
          </a:prstGeom>
          <a:solidFill>
            <a:schemeClr val="bg1"/>
          </a:solidFill>
          <a:ln>
            <a:noFill/>
          </a:ln>
          <a:effectLst/>
        </p:spPr>
      </p:pic>
    </p:spTree>
    <p:extLst>
      <p:ext uri="{BB962C8B-B14F-4D97-AF65-F5344CB8AC3E}">
        <p14:creationId xmlns:p14="http://schemas.microsoft.com/office/powerpoint/2010/main" val="40637541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5755422"/>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Financement du GIP 2014-2020</a:t>
            </a:r>
          </a:p>
          <a:p>
            <a:endParaRPr lang="fr-FR" sz="800" b="1" dirty="0">
              <a:solidFill>
                <a:srgbClr val="002060"/>
              </a:solidFill>
              <a:latin typeface="Arial" panose="020B0604020202020204" pitchFamily="34" charset="0"/>
              <a:cs typeface="Arial" panose="020B0604020202020204" pitchFamily="34" charset="0"/>
            </a:endParaRPr>
          </a:p>
          <a:p>
            <a:pPr marL="285750" indent="-285750">
              <a:buFont typeface="Wingdings" pitchFamily="2" charset="2"/>
              <a:buChar char="§"/>
            </a:pPr>
            <a:r>
              <a:rPr lang="fr-FR" sz="2400" b="1" dirty="0">
                <a:solidFill>
                  <a:srgbClr val="002060"/>
                </a:solidFill>
                <a:latin typeface="Arial" panose="020B0604020202020204" pitchFamily="34" charset="0"/>
                <a:cs typeface="Arial" panose="020B0604020202020204" pitchFamily="34" charset="0"/>
              </a:rPr>
              <a:t>Dépenses prévisionnelles 2014-2020 :  3 </a:t>
            </a:r>
            <a:r>
              <a:rPr lang="fr-FR" sz="2400" b="1" dirty="0" smtClean="0">
                <a:solidFill>
                  <a:srgbClr val="002060"/>
                </a:solidFill>
                <a:latin typeface="Arial" panose="020B0604020202020204" pitchFamily="34" charset="0"/>
                <a:cs typeface="Arial" panose="020B0604020202020204" pitchFamily="34" charset="0"/>
              </a:rPr>
              <a:t>413 777 € </a:t>
            </a:r>
            <a:r>
              <a:rPr lang="fr-FR" sz="2400" b="1" dirty="0">
                <a:solidFill>
                  <a:srgbClr val="002060"/>
                </a:solidFill>
                <a:latin typeface="Arial" panose="020B0604020202020204" pitchFamily="34" charset="0"/>
                <a:cs typeface="Arial" panose="020B0604020202020204" pitchFamily="34" charset="0"/>
              </a:rPr>
              <a:t>(Maintien de l’existant</a:t>
            </a:r>
            <a:r>
              <a:rPr lang="fr-FR" sz="2400" b="1" dirty="0" smtClean="0">
                <a:solidFill>
                  <a:srgbClr val="002060"/>
                </a:solidFill>
                <a:latin typeface="Arial" panose="020B0604020202020204" pitchFamily="34" charset="0"/>
                <a:cs typeface="Arial" panose="020B0604020202020204" pitchFamily="34" charset="0"/>
              </a:rPr>
              <a:t>)</a:t>
            </a:r>
          </a:p>
          <a:p>
            <a:pPr marL="1371600" lvl="2" indent="-457200">
              <a:buFont typeface="+mj-lt"/>
              <a:buAutoNum type="arabicPeriod"/>
            </a:pPr>
            <a:r>
              <a:rPr lang="fr-FR" sz="2400" dirty="0" smtClean="0">
                <a:solidFill>
                  <a:srgbClr val="002060"/>
                </a:solidFill>
                <a:latin typeface="Arial" panose="020B0604020202020204" pitchFamily="34" charset="0"/>
                <a:cs typeface="Arial" panose="020B0604020202020204" pitchFamily="34" charset="0"/>
              </a:rPr>
              <a:t>Masse salariale : 1 841 681 €</a:t>
            </a:r>
          </a:p>
          <a:p>
            <a:pPr marL="1371600" lvl="2" indent="-457200">
              <a:buFont typeface="+mj-lt"/>
              <a:buAutoNum type="arabicPeriod"/>
            </a:pPr>
            <a:r>
              <a:rPr lang="fr-FR" sz="2400" dirty="0" smtClean="0">
                <a:solidFill>
                  <a:srgbClr val="002060"/>
                </a:solidFill>
                <a:latin typeface="Arial" panose="020B0604020202020204" pitchFamily="34" charset="0"/>
                <a:cs typeface="Arial" panose="020B0604020202020204" pitchFamily="34" charset="0"/>
              </a:rPr>
              <a:t>Fonctionnement du GIP </a:t>
            </a:r>
            <a:r>
              <a:rPr lang="fr-FR" sz="1400" dirty="0" smtClean="0">
                <a:solidFill>
                  <a:srgbClr val="002060"/>
                </a:solidFill>
                <a:latin typeface="Arial" panose="020B0604020202020204" pitchFamily="34" charset="0"/>
                <a:cs typeface="Arial" panose="020B0604020202020204" pitchFamily="34" charset="0"/>
              </a:rPr>
              <a:t>(Taxe sur salaire, indemnités de licenciement, amortissements, licences…) </a:t>
            </a:r>
            <a:r>
              <a:rPr lang="fr-FR" sz="2400" dirty="0" smtClean="0">
                <a:solidFill>
                  <a:srgbClr val="002060"/>
                </a:solidFill>
                <a:latin typeface="Arial" panose="020B0604020202020204" pitchFamily="34" charset="0"/>
                <a:cs typeface="Arial" panose="020B0604020202020204" pitchFamily="34" charset="0"/>
              </a:rPr>
              <a:t>: 627 138 €</a:t>
            </a:r>
          </a:p>
          <a:p>
            <a:pPr marL="1371600" lvl="2" indent="-457200">
              <a:buFont typeface="+mj-lt"/>
              <a:buAutoNum type="arabicPeriod"/>
            </a:pPr>
            <a:r>
              <a:rPr lang="fr-FR" sz="2400" dirty="0" smtClean="0">
                <a:solidFill>
                  <a:srgbClr val="002060"/>
                </a:solidFill>
                <a:latin typeface="Arial" panose="020B0604020202020204" pitchFamily="34" charset="0"/>
                <a:cs typeface="Arial" panose="020B0604020202020204" pitchFamily="34" charset="0"/>
              </a:rPr>
              <a:t>Licences de données : 350 630 €</a:t>
            </a:r>
          </a:p>
          <a:p>
            <a:pPr marL="1371600" lvl="2" indent="-457200">
              <a:buFont typeface="+mj-lt"/>
              <a:buAutoNum type="arabicPeriod"/>
            </a:pPr>
            <a:r>
              <a:rPr lang="fr-FR" sz="2400" dirty="0" smtClean="0">
                <a:solidFill>
                  <a:srgbClr val="002060"/>
                </a:solidFill>
                <a:latin typeface="Arial" panose="020B0604020202020204" pitchFamily="34" charset="0"/>
                <a:cs typeface="Arial" panose="020B0604020202020204" pitchFamily="34" charset="0"/>
              </a:rPr>
              <a:t>Acquisitions de données : 594 327 €</a:t>
            </a:r>
          </a:p>
          <a:p>
            <a:pPr lvl="2"/>
            <a:endParaRPr lang="fr-FR" sz="800" dirty="0">
              <a:solidFill>
                <a:srgbClr val="002060"/>
              </a:solidFill>
              <a:latin typeface="Arial" panose="020B0604020202020204" pitchFamily="34" charset="0"/>
              <a:cs typeface="Arial" panose="020B0604020202020204" pitchFamily="34" charset="0"/>
            </a:endParaRPr>
          </a:p>
          <a:p>
            <a:pPr marL="285750" indent="-285750">
              <a:buFont typeface="Wingdings" pitchFamily="2" charset="2"/>
              <a:buChar char="§"/>
            </a:pPr>
            <a:r>
              <a:rPr lang="fr-FR" sz="2400" b="1" dirty="0">
                <a:solidFill>
                  <a:srgbClr val="002060"/>
                </a:solidFill>
                <a:latin typeface="Arial" panose="020B0604020202020204" pitchFamily="34" charset="0"/>
                <a:cs typeface="Arial" panose="020B0604020202020204" pitchFamily="34" charset="0"/>
              </a:rPr>
              <a:t>Recettes prévisionnelles </a:t>
            </a:r>
            <a:r>
              <a:rPr lang="fr-FR" sz="2400" b="1" dirty="0" smtClean="0">
                <a:solidFill>
                  <a:srgbClr val="002060"/>
                </a:solidFill>
                <a:latin typeface="Arial" panose="020B0604020202020204" pitchFamily="34" charset="0"/>
                <a:cs typeface="Arial" panose="020B0604020202020204" pitchFamily="34" charset="0"/>
              </a:rPr>
              <a:t>: 2 776 969 €</a:t>
            </a:r>
          </a:p>
          <a:p>
            <a:pPr marL="1371600" lvl="2" indent="-457200">
              <a:buFont typeface="+mj-lt"/>
              <a:buAutoNum type="arabicPeriod"/>
            </a:pPr>
            <a:r>
              <a:rPr lang="fr-FR" sz="2400" dirty="0">
                <a:solidFill>
                  <a:srgbClr val="002060"/>
                </a:solidFill>
                <a:latin typeface="Arial" panose="020B0604020202020204" pitchFamily="34" charset="0"/>
                <a:cs typeface="Arial" panose="020B0604020202020204" pitchFamily="34" charset="0"/>
              </a:rPr>
              <a:t>M</a:t>
            </a:r>
            <a:r>
              <a:rPr lang="fr-FR" sz="2400" dirty="0" smtClean="0">
                <a:solidFill>
                  <a:srgbClr val="002060"/>
                </a:solidFill>
                <a:latin typeface="Arial" panose="020B0604020202020204" pitchFamily="34" charset="0"/>
                <a:cs typeface="Arial" panose="020B0604020202020204" pitchFamily="34" charset="0"/>
              </a:rPr>
              <a:t>embres </a:t>
            </a:r>
            <a:r>
              <a:rPr lang="fr-FR" sz="2400" dirty="0">
                <a:solidFill>
                  <a:srgbClr val="002060"/>
                </a:solidFill>
                <a:latin typeface="Arial" panose="020B0604020202020204" pitchFamily="34" charset="0"/>
                <a:cs typeface="Arial" panose="020B0604020202020204" pitchFamily="34" charset="0"/>
              </a:rPr>
              <a:t>GIP 2014-2020 :  </a:t>
            </a:r>
            <a:r>
              <a:rPr lang="fr-FR" sz="2400" dirty="0" smtClean="0">
                <a:solidFill>
                  <a:srgbClr val="002060"/>
                </a:solidFill>
                <a:latin typeface="Arial" panose="020B0604020202020204" pitchFamily="34" charset="0"/>
                <a:cs typeface="Arial" panose="020B0604020202020204" pitchFamily="34" charset="0"/>
              </a:rPr>
              <a:t>2 325 883 €</a:t>
            </a:r>
          </a:p>
          <a:p>
            <a:pPr marL="1371600" lvl="2" indent="-457200">
              <a:buFont typeface="+mj-lt"/>
              <a:buAutoNum type="arabicPeriod"/>
            </a:pPr>
            <a:r>
              <a:rPr lang="fr-FR" sz="2400" dirty="0" smtClean="0">
                <a:solidFill>
                  <a:srgbClr val="002060"/>
                </a:solidFill>
                <a:latin typeface="Arial" panose="020B0604020202020204" pitchFamily="34" charset="0"/>
                <a:cs typeface="Arial" panose="020B0604020202020204" pitchFamily="34" charset="0"/>
              </a:rPr>
              <a:t>FEDER </a:t>
            </a:r>
            <a:r>
              <a:rPr lang="fr-FR" sz="2400" dirty="0">
                <a:solidFill>
                  <a:srgbClr val="002060"/>
                </a:solidFill>
                <a:latin typeface="Arial" panose="020B0604020202020204" pitchFamily="34" charset="0"/>
                <a:cs typeface="Arial" panose="020B0604020202020204" pitchFamily="34" charset="0"/>
              </a:rPr>
              <a:t>Auvergne : </a:t>
            </a:r>
            <a:r>
              <a:rPr lang="fr-FR" sz="2400" dirty="0" smtClean="0">
                <a:solidFill>
                  <a:srgbClr val="002060"/>
                </a:solidFill>
                <a:latin typeface="Arial" panose="020B0604020202020204" pitchFamily="34" charset="0"/>
                <a:cs typeface="Arial" panose="020B0604020202020204" pitchFamily="34" charset="0"/>
              </a:rPr>
              <a:t>451 086 €</a:t>
            </a:r>
          </a:p>
          <a:p>
            <a:pPr lvl="2"/>
            <a:endParaRPr lang="fr-FR" sz="800" dirty="0">
              <a:solidFill>
                <a:srgbClr val="002060"/>
              </a:solidFill>
              <a:latin typeface="Arial" panose="020B0604020202020204" pitchFamily="34" charset="0"/>
              <a:cs typeface="Arial" panose="020B0604020202020204" pitchFamily="34" charset="0"/>
            </a:endParaRPr>
          </a:p>
          <a:p>
            <a:pPr marL="285750" indent="-285750">
              <a:buFont typeface="Wingdings" pitchFamily="2" charset="2"/>
              <a:buChar char="§"/>
            </a:pPr>
            <a:r>
              <a:rPr lang="fr-FR" sz="2400" b="1" dirty="0" smtClean="0">
                <a:solidFill>
                  <a:srgbClr val="002060"/>
                </a:solidFill>
                <a:latin typeface="Arial" panose="020B0604020202020204" pitchFamily="34" charset="0"/>
                <a:cs typeface="Arial" panose="020B0604020202020204" pitchFamily="34" charset="0"/>
              </a:rPr>
              <a:t>Résultat </a:t>
            </a:r>
            <a:r>
              <a:rPr lang="fr-FR" sz="2400" b="1" dirty="0">
                <a:solidFill>
                  <a:srgbClr val="002060"/>
                </a:solidFill>
                <a:latin typeface="Arial" panose="020B0604020202020204" pitchFamily="34" charset="0"/>
                <a:cs typeface="Arial" panose="020B0604020202020204" pitchFamily="34" charset="0"/>
              </a:rPr>
              <a:t>2014-2020 :  </a:t>
            </a:r>
            <a:r>
              <a:rPr lang="fr-FR" sz="2400" b="1" dirty="0" smtClean="0">
                <a:solidFill>
                  <a:srgbClr val="FF0000"/>
                </a:solidFill>
                <a:latin typeface="Arial" panose="020B0604020202020204" pitchFamily="34" charset="0"/>
                <a:cs typeface="Arial" panose="020B0604020202020204" pitchFamily="34" charset="0"/>
              </a:rPr>
              <a:t>-636 808 €</a:t>
            </a:r>
          </a:p>
          <a:p>
            <a:endParaRPr lang="fr-FR" sz="2400" b="1" dirty="0">
              <a:solidFill>
                <a:srgbClr val="FF0000"/>
              </a:solidFill>
              <a:latin typeface="Arial" panose="020B0604020202020204" pitchFamily="34" charset="0"/>
              <a:cs typeface="Arial" panose="020B0604020202020204" pitchFamily="34" charset="0"/>
            </a:endParaRPr>
          </a:p>
          <a:p>
            <a:endParaRPr lang="fr-FR" sz="2400" b="1" dirty="0" smtClean="0">
              <a:solidFill>
                <a:srgbClr val="002060"/>
              </a:solidFill>
              <a:latin typeface="Arial" panose="020B0604020202020204" pitchFamily="34" charset="0"/>
              <a:cs typeface="Arial" panose="020B0604020202020204" pitchFamily="34" charset="0"/>
            </a:endParaRPr>
          </a:p>
          <a:p>
            <a:endParaRPr lang="fr-FR" sz="800" b="1" dirty="0" smtClean="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31280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4031873"/>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Financement du GIP 2014-2020</a:t>
            </a:r>
          </a:p>
          <a:p>
            <a:endParaRPr lang="fr-FR" sz="800" b="1" dirty="0">
              <a:solidFill>
                <a:srgbClr val="002060"/>
              </a:solidFill>
              <a:latin typeface="Arial" panose="020B0604020202020204" pitchFamily="34" charset="0"/>
              <a:cs typeface="Arial" panose="020B0604020202020204" pitchFamily="34" charset="0"/>
            </a:endParaRPr>
          </a:p>
          <a:p>
            <a:endParaRPr lang="fr-FR" sz="2400" b="1" dirty="0" smtClean="0">
              <a:solidFill>
                <a:srgbClr val="002060"/>
              </a:solidFill>
              <a:latin typeface="Arial" panose="020B0604020202020204" pitchFamily="34" charset="0"/>
              <a:cs typeface="Arial" panose="020B0604020202020204" pitchFamily="34" charset="0"/>
            </a:endParaRPr>
          </a:p>
          <a:p>
            <a:r>
              <a:rPr lang="fr-FR" sz="2400" b="1" dirty="0" smtClean="0">
                <a:solidFill>
                  <a:srgbClr val="002060"/>
                </a:solidFill>
                <a:latin typeface="Arial" panose="020B0604020202020204" pitchFamily="34" charset="0"/>
                <a:cs typeface="Arial" panose="020B0604020202020204" pitchFamily="34" charset="0"/>
              </a:rPr>
              <a:t>Ce résultat négatif qui était initialement &gt; 1M K€ a pu être diminué en tenant compte :</a:t>
            </a:r>
          </a:p>
          <a:p>
            <a:endParaRPr lang="fr-FR" sz="2400" b="1" dirty="0" smtClean="0">
              <a:solidFill>
                <a:srgbClr val="002060"/>
              </a:solidFill>
              <a:latin typeface="Arial" panose="020B0604020202020204" pitchFamily="34" charset="0"/>
              <a:cs typeface="Arial" panose="020B0604020202020204" pitchFamily="34" charset="0"/>
            </a:endParaRPr>
          </a:p>
          <a:p>
            <a:pPr marL="914400" lvl="1" indent="-457200">
              <a:buFont typeface="+mj-lt"/>
              <a:buAutoNum type="arabicPeriod"/>
            </a:pPr>
            <a:r>
              <a:rPr lang="fr-FR" sz="2400" dirty="0">
                <a:solidFill>
                  <a:srgbClr val="002060"/>
                </a:solidFill>
                <a:latin typeface="Arial" panose="020B0604020202020204" pitchFamily="34" charset="0"/>
                <a:cs typeface="Arial" panose="020B0604020202020204" pitchFamily="34" charset="0"/>
              </a:rPr>
              <a:t>Du non renouvellement en 2015 de la chargée de mission INSPIRE et Open </a:t>
            </a:r>
            <a:r>
              <a:rPr lang="fr-FR" sz="2400" dirty="0" smtClean="0">
                <a:solidFill>
                  <a:srgbClr val="002060"/>
                </a:solidFill>
                <a:latin typeface="Arial" panose="020B0604020202020204" pitchFamily="34" charset="0"/>
                <a:cs typeface="Arial" panose="020B0604020202020204" pitchFamily="34" charset="0"/>
              </a:rPr>
              <a:t>Data</a:t>
            </a:r>
          </a:p>
          <a:p>
            <a:pPr marL="914400" lvl="1" indent="-457200">
              <a:buFont typeface="+mj-lt"/>
              <a:buAutoNum type="arabicPeriod"/>
            </a:pPr>
            <a:r>
              <a:rPr lang="fr-FR" sz="2400" dirty="0" smtClean="0">
                <a:solidFill>
                  <a:srgbClr val="002060"/>
                </a:solidFill>
                <a:latin typeface="Arial" panose="020B0604020202020204" pitchFamily="34" charset="0"/>
                <a:cs typeface="Arial" panose="020B0604020202020204" pitchFamily="34" charset="0"/>
              </a:rPr>
              <a:t>De la reconduction du partenariat de co-production des prises de vue aériennes avec l’IGN</a:t>
            </a:r>
            <a:endParaRPr lang="fr-FR" sz="2400" dirty="0">
              <a:solidFill>
                <a:srgbClr val="002060"/>
              </a:solidFill>
              <a:latin typeface="Arial" panose="020B0604020202020204" pitchFamily="34" charset="0"/>
              <a:cs typeface="Arial" panose="020B0604020202020204" pitchFamily="34" charset="0"/>
            </a:endParaRPr>
          </a:p>
          <a:p>
            <a:endParaRPr lang="fr-FR" sz="2400" b="1" dirty="0" smtClean="0">
              <a:solidFill>
                <a:srgbClr val="002060"/>
              </a:solidFill>
              <a:latin typeface="Arial" panose="020B0604020202020204" pitchFamily="34" charset="0"/>
              <a:cs typeface="Arial" panose="020B0604020202020204" pitchFamily="34" charset="0"/>
            </a:endParaRPr>
          </a:p>
          <a:p>
            <a:endParaRPr lang="fr-FR" sz="800" b="1" dirty="0" smtClean="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555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5386090"/>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Financement du GIP 2014-2020</a:t>
            </a:r>
          </a:p>
          <a:p>
            <a:endParaRPr lang="fr-FR" sz="800" b="1" dirty="0">
              <a:solidFill>
                <a:srgbClr val="002060"/>
              </a:solidFill>
              <a:latin typeface="Arial" panose="020B0604020202020204" pitchFamily="34" charset="0"/>
              <a:cs typeface="Arial" panose="020B0604020202020204" pitchFamily="34" charset="0"/>
            </a:endParaRPr>
          </a:p>
          <a:p>
            <a:pPr marL="285750" indent="-285750">
              <a:buFont typeface="Wingdings" pitchFamily="2" charset="2"/>
              <a:buChar char="§"/>
            </a:pPr>
            <a:r>
              <a:rPr lang="fr-FR" sz="2400" b="1" dirty="0">
                <a:solidFill>
                  <a:srgbClr val="002060"/>
                </a:solidFill>
                <a:latin typeface="Arial" panose="020B0604020202020204" pitchFamily="34" charset="0"/>
                <a:cs typeface="Arial" panose="020B0604020202020204" pitchFamily="34" charset="0"/>
              </a:rPr>
              <a:t>Dépenses prévisionnelles 2014-2020 :  3 </a:t>
            </a:r>
            <a:r>
              <a:rPr lang="fr-FR" sz="2400" b="1" dirty="0" smtClean="0">
                <a:solidFill>
                  <a:srgbClr val="002060"/>
                </a:solidFill>
                <a:latin typeface="Arial" panose="020B0604020202020204" pitchFamily="34" charset="0"/>
                <a:cs typeface="Arial" panose="020B0604020202020204" pitchFamily="34" charset="0"/>
              </a:rPr>
              <a:t>413 777 € </a:t>
            </a:r>
            <a:r>
              <a:rPr lang="fr-FR" sz="2400" b="1" dirty="0">
                <a:solidFill>
                  <a:srgbClr val="002060"/>
                </a:solidFill>
                <a:latin typeface="Arial" panose="020B0604020202020204" pitchFamily="34" charset="0"/>
                <a:cs typeface="Arial" panose="020B0604020202020204" pitchFamily="34" charset="0"/>
              </a:rPr>
              <a:t>(Maintien de l’existant</a:t>
            </a:r>
            <a:r>
              <a:rPr lang="fr-FR" sz="2400" b="1" dirty="0" smtClean="0">
                <a:solidFill>
                  <a:srgbClr val="002060"/>
                </a:solidFill>
                <a:latin typeface="Arial" panose="020B0604020202020204" pitchFamily="34" charset="0"/>
                <a:cs typeface="Arial" panose="020B0604020202020204" pitchFamily="34" charset="0"/>
              </a:rPr>
              <a:t>)</a:t>
            </a:r>
          </a:p>
          <a:p>
            <a:pPr lvl="2"/>
            <a:endParaRPr lang="fr-FR" sz="800" dirty="0">
              <a:solidFill>
                <a:srgbClr val="002060"/>
              </a:solidFill>
              <a:latin typeface="Arial" panose="020B0604020202020204" pitchFamily="34" charset="0"/>
              <a:cs typeface="Arial" panose="020B0604020202020204" pitchFamily="34" charset="0"/>
            </a:endParaRPr>
          </a:p>
          <a:p>
            <a:pPr marL="285750" indent="-285750">
              <a:buFont typeface="Wingdings" pitchFamily="2" charset="2"/>
              <a:buChar char="§"/>
            </a:pPr>
            <a:r>
              <a:rPr lang="fr-FR" sz="2400" b="1" dirty="0">
                <a:solidFill>
                  <a:srgbClr val="002060"/>
                </a:solidFill>
                <a:latin typeface="Arial" panose="020B0604020202020204" pitchFamily="34" charset="0"/>
                <a:cs typeface="Arial" panose="020B0604020202020204" pitchFamily="34" charset="0"/>
              </a:rPr>
              <a:t>Recettes prévisionnelles </a:t>
            </a:r>
            <a:r>
              <a:rPr lang="fr-FR" sz="2400" b="1" dirty="0" smtClean="0">
                <a:solidFill>
                  <a:srgbClr val="002060"/>
                </a:solidFill>
                <a:latin typeface="Arial" panose="020B0604020202020204" pitchFamily="34" charset="0"/>
                <a:cs typeface="Arial" panose="020B0604020202020204" pitchFamily="34" charset="0"/>
              </a:rPr>
              <a:t>: 3 413 777 €</a:t>
            </a:r>
          </a:p>
          <a:p>
            <a:pPr marL="1371600" lvl="2" indent="-457200">
              <a:buFont typeface="+mj-lt"/>
              <a:buAutoNum type="arabicPeriod"/>
            </a:pPr>
            <a:r>
              <a:rPr lang="fr-FR" sz="2400" dirty="0">
                <a:solidFill>
                  <a:srgbClr val="002060"/>
                </a:solidFill>
                <a:latin typeface="Arial" panose="020B0604020202020204" pitchFamily="34" charset="0"/>
                <a:cs typeface="Arial" panose="020B0604020202020204" pitchFamily="34" charset="0"/>
              </a:rPr>
              <a:t>M</a:t>
            </a:r>
            <a:r>
              <a:rPr lang="fr-FR" sz="2400" dirty="0" smtClean="0">
                <a:solidFill>
                  <a:srgbClr val="002060"/>
                </a:solidFill>
                <a:latin typeface="Arial" panose="020B0604020202020204" pitchFamily="34" charset="0"/>
                <a:cs typeface="Arial" panose="020B0604020202020204" pitchFamily="34" charset="0"/>
              </a:rPr>
              <a:t>embres </a:t>
            </a:r>
            <a:r>
              <a:rPr lang="fr-FR" sz="2400" dirty="0">
                <a:solidFill>
                  <a:srgbClr val="002060"/>
                </a:solidFill>
                <a:latin typeface="Arial" panose="020B0604020202020204" pitchFamily="34" charset="0"/>
                <a:cs typeface="Arial" panose="020B0604020202020204" pitchFamily="34" charset="0"/>
              </a:rPr>
              <a:t>GIP 2014-2020 :  </a:t>
            </a:r>
            <a:r>
              <a:rPr lang="fr-FR" sz="2400" dirty="0" smtClean="0">
                <a:solidFill>
                  <a:srgbClr val="002060"/>
                </a:solidFill>
                <a:latin typeface="Arial" panose="020B0604020202020204" pitchFamily="34" charset="0"/>
                <a:cs typeface="Arial" panose="020B0604020202020204" pitchFamily="34" charset="0"/>
              </a:rPr>
              <a:t>2 962 690 €</a:t>
            </a:r>
          </a:p>
          <a:p>
            <a:pPr marL="1371600" lvl="2" indent="-457200">
              <a:buFont typeface="+mj-lt"/>
              <a:buAutoNum type="arabicPeriod"/>
            </a:pPr>
            <a:r>
              <a:rPr lang="fr-FR" sz="2400" dirty="0" smtClean="0">
                <a:solidFill>
                  <a:srgbClr val="002060"/>
                </a:solidFill>
                <a:latin typeface="Arial" panose="020B0604020202020204" pitchFamily="34" charset="0"/>
                <a:cs typeface="Arial" panose="020B0604020202020204" pitchFamily="34" charset="0"/>
              </a:rPr>
              <a:t>FEDER </a:t>
            </a:r>
            <a:r>
              <a:rPr lang="fr-FR" sz="2400" dirty="0">
                <a:solidFill>
                  <a:srgbClr val="002060"/>
                </a:solidFill>
                <a:latin typeface="Arial" panose="020B0604020202020204" pitchFamily="34" charset="0"/>
                <a:cs typeface="Arial" panose="020B0604020202020204" pitchFamily="34" charset="0"/>
              </a:rPr>
              <a:t>Auvergne : </a:t>
            </a:r>
            <a:r>
              <a:rPr lang="fr-FR" sz="2400" dirty="0" smtClean="0">
                <a:solidFill>
                  <a:srgbClr val="002060"/>
                </a:solidFill>
                <a:latin typeface="Arial" panose="020B0604020202020204" pitchFamily="34" charset="0"/>
                <a:cs typeface="Arial" panose="020B0604020202020204" pitchFamily="34" charset="0"/>
              </a:rPr>
              <a:t>451 086 €</a:t>
            </a:r>
          </a:p>
          <a:p>
            <a:pPr lvl="2"/>
            <a:endParaRPr lang="fr-FR" sz="800" dirty="0">
              <a:solidFill>
                <a:srgbClr val="002060"/>
              </a:solidFill>
              <a:latin typeface="Arial" panose="020B0604020202020204" pitchFamily="34" charset="0"/>
              <a:cs typeface="Arial" panose="020B0604020202020204" pitchFamily="34" charset="0"/>
            </a:endParaRPr>
          </a:p>
          <a:p>
            <a:pPr marL="285750" indent="-285750">
              <a:buFont typeface="Wingdings" pitchFamily="2" charset="2"/>
              <a:buChar char="§"/>
            </a:pPr>
            <a:r>
              <a:rPr lang="fr-FR" sz="2400" b="1" dirty="0" smtClean="0">
                <a:solidFill>
                  <a:srgbClr val="002060"/>
                </a:solidFill>
                <a:latin typeface="Arial" panose="020B0604020202020204" pitchFamily="34" charset="0"/>
                <a:cs typeface="Arial" panose="020B0604020202020204" pitchFamily="34" charset="0"/>
              </a:rPr>
              <a:t>Résultat </a:t>
            </a:r>
            <a:r>
              <a:rPr lang="fr-FR" sz="2400" b="1" dirty="0">
                <a:solidFill>
                  <a:srgbClr val="002060"/>
                </a:solidFill>
                <a:latin typeface="Arial" panose="020B0604020202020204" pitchFamily="34" charset="0"/>
                <a:cs typeface="Arial" panose="020B0604020202020204" pitchFamily="34" charset="0"/>
              </a:rPr>
              <a:t>2014-2020 :  </a:t>
            </a:r>
            <a:r>
              <a:rPr lang="fr-FR" sz="2400" b="1" dirty="0" smtClean="0">
                <a:solidFill>
                  <a:srgbClr val="00FF00"/>
                </a:solidFill>
                <a:latin typeface="Arial" panose="020B0604020202020204" pitchFamily="34" charset="0"/>
                <a:cs typeface="Arial" panose="020B0604020202020204" pitchFamily="34" charset="0"/>
              </a:rPr>
              <a:t>0 €</a:t>
            </a:r>
          </a:p>
          <a:p>
            <a:endParaRPr lang="fr-FR" sz="2400" b="1" dirty="0">
              <a:solidFill>
                <a:srgbClr val="FF0000"/>
              </a:solidFill>
              <a:latin typeface="Arial" panose="020B0604020202020204" pitchFamily="34" charset="0"/>
              <a:cs typeface="Arial" panose="020B0604020202020204" pitchFamily="34" charset="0"/>
            </a:endParaRPr>
          </a:p>
          <a:p>
            <a:pPr marL="342900" indent="-342900">
              <a:buFont typeface="Wingdings" pitchFamily="2" charset="2"/>
              <a:buChar char="è"/>
            </a:pPr>
            <a:r>
              <a:rPr lang="fr-FR" sz="2400" b="1" dirty="0" smtClean="0">
                <a:solidFill>
                  <a:srgbClr val="002060"/>
                </a:solidFill>
                <a:latin typeface="Arial" panose="020B0604020202020204" pitchFamily="34" charset="0"/>
                <a:cs typeface="Arial" panose="020B0604020202020204" pitchFamily="34" charset="0"/>
                <a:sym typeface="Wingdings" panose="05000000000000000000" pitchFamily="2" charset="2"/>
              </a:rPr>
              <a:t>Augmentation annuelle de la contribution des collectivités membres comprise </a:t>
            </a:r>
            <a:r>
              <a:rPr lang="fr-FR" sz="2400" b="1" u="sng" dirty="0" smtClean="0">
                <a:solidFill>
                  <a:srgbClr val="002060"/>
                </a:solidFill>
                <a:latin typeface="Arial" panose="020B0604020202020204" pitchFamily="34" charset="0"/>
                <a:cs typeface="Arial" panose="020B0604020202020204" pitchFamily="34" charset="0"/>
                <a:sym typeface="Wingdings" panose="05000000000000000000" pitchFamily="2" charset="2"/>
              </a:rPr>
              <a:t>entre 4 000 € et 7 000 €</a:t>
            </a:r>
          </a:p>
          <a:p>
            <a:pPr marL="342900" indent="-342900">
              <a:buFont typeface="Wingdings" pitchFamily="2" charset="2"/>
              <a:buChar char="è"/>
            </a:pPr>
            <a:endParaRPr lang="fr-FR" sz="2400" b="1" u="sng" dirty="0">
              <a:solidFill>
                <a:srgbClr val="002060"/>
              </a:solidFill>
              <a:latin typeface="Arial" panose="020B0604020202020204" pitchFamily="34" charset="0"/>
              <a:cs typeface="Arial" panose="020B0604020202020204" pitchFamily="34" charset="0"/>
              <a:sym typeface="Wingdings" panose="05000000000000000000" pitchFamily="2" charset="2"/>
            </a:endParaRPr>
          </a:p>
          <a:p>
            <a:pPr lvl="1" algn="ctr"/>
            <a:r>
              <a:rPr lang="fr-FR" sz="2400" b="1" u="sng" dirty="0" smtClean="0">
                <a:solidFill>
                  <a:srgbClr val="002060"/>
                </a:solidFill>
                <a:latin typeface="Arial" panose="020B0604020202020204" pitchFamily="34" charset="0"/>
                <a:cs typeface="Arial" panose="020B0604020202020204" pitchFamily="34" charset="0"/>
                <a:sym typeface="Wingdings" panose="05000000000000000000" pitchFamily="2" charset="2"/>
              </a:rPr>
              <a:t>L’Etat et la Région respectivement 20 k€ / an</a:t>
            </a:r>
            <a:endParaRPr lang="fr-FR" sz="2400" b="1" u="sng" dirty="0" smtClean="0">
              <a:solidFill>
                <a:srgbClr val="002060"/>
              </a:solidFill>
              <a:latin typeface="Arial" panose="020B0604020202020204" pitchFamily="34" charset="0"/>
              <a:cs typeface="Arial" panose="020B0604020202020204" pitchFamily="34" charset="0"/>
            </a:endParaRPr>
          </a:p>
          <a:p>
            <a:endParaRPr lang="fr-FR" sz="800" b="1" dirty="0" smtClean="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538190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395536" y="260648"/>
            <a:ext cx="8496944" cy="584775"/>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Financement du GIP 2014-2020</a:t>
            </a:r>
          </a:p>
          <a:p>
            <a:endParaRPr lang="fr-FR" sz="800" b="1" dirty="0" smtClean="0">
              <a:solidFill>
                <a:srgbClr val="002060"/>
              </a:solidFill>
              <a:latin typeface="Arial" panose="020B0604020202020204" pitchFamily="34" charset="0"/>
              <a:cs typeface="Arial" panose="020B0604020202020204" pitchFamily="34" charset="0"/>
            </a:endParaRPr>
          </a:p>
        </p:txBody>
      </p:sp>
      <p:graphicFrame>
        <p:nvGraphicFramePr>
          <p:cNvPr id="5" name="Tableau 4"/>
          <p:cNvGraphicFramePr>
            <a:graphicFrameLocks noGrp="1"/>
          </p:cNvGraphicFramePr>
          <p:nvPr>
            <p:extLst>
              <p:ext uri="{D42A27DB-BD31-4B8C-83A1-F6EECF244321}">
                <p14:modId xmlns:p14="http://schemas.microsoft.com/office/powerpoint/2010/main" val="1338598191"/>
              </p:ext>
            </p:extLst>
          </p:nvPr>
        </p:nvGraphicFramePr>
        <p:xfrm>
          <a:off x="395536" y="845421"/>
          <a:ext cx="8352931" cy="3591690"/>
        </p:xfrm>
        <a:graphic>
          <a:graphicData uri="http://schemas.openxmlformats.org/drawingml/2006/table">
            <a:tbl>
              <a:tblPr/>
              <a:tblGrid>
                <a:gridCol w="1533992"/>
                <a:gridCol w="804542"/>
                <a:gridCol w="804542"/>
                <a:gridCol w="804542"/>
                <a:gridCol w="804542"/>
                <a:gridCol w="804542"/>
                <a:gridCol w="804542"/>
                <a:gridCol w="804542"/>
                <a:gridCol w="1187145"/>
              </a:tblGrid>
              <a:tr h="246409">
                <a:tc>
                  <a:txBody>
                    <a:bodyPr/>
                    <a:lstStyle/>
                    <a:p>
                      <a:pPr algn="l" fontAlgn="b"/>
                      <a:r>
                        <a:rPr lang="fr-FR" sz="900" b="1" i="0" u="none" strike="noStrike" dirty="0">
                          <a:solidFill>
                            <a:srgbClr val="000000"/>
                          </a:solidFill>
                          <a:effectLst/>
                          <a:latin typeface="Calibri"/>
                        </a:rPr>
                        <a:t>ANNEES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1" i="0" u="none" strike="noStrike">
                          <a:solidFill>
                            <a:srgbClr val="000000"/>
                          </a:solidFill>
                          <a:effectLst/>
                          <a:latin typeface="Calibri"/>
                        </a:rPr>
                        <a:t>2014</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1" i="0" u="none" strike="noStrike">
                          <a:solidFill>
                            <a:srgbClr val="000000"/>
                          </a:solidFill>
                          <a:effectLst/>
                          <a:latin typeface="Calibri"/>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1" i="0" u="none" strike="noStrike">
                          <a:solidFill>
                            <a:srgbClr val="000000"/>
                          </a:solidFill>
                          <a:effectLst/>
                          <a:latin typeface="Calibri"/>
                        </a:rPr>
                        <a:t>2016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1" i="0" u="none" strike="noStrike">
                          <a:solidFill>
                            <a:srgbClr val="000000"/>
                          </a:solidFill>
                          <a:effectLst/>
                          <a:latin typeface="Calibri"/>
                        </a:rPr>
                        <a:t>2017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1" i="0" u="none" strike="noStrike">
                          <a:solidFill>
                            <a:srgbClr val="000000"/>
                          </a:solidFill>
                          <a:effectLst/>
                          <a:latin typeface="Calibri"/>
                        </a:rPr>
                        <a:t>2018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1" i="0" u="none" strike="noStrike">
                          <a:solidFill>
                            <a:srgbClr val="000000"/>
                          </a:solidFill>
                          <a:effectLst/>
                          <a:latin typeface="Calibri"/>
                        </a:rPr>
                        <a:t>2019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1" i="0" u="none" strike="noStrike">
                          <a:solidFill>
                            <a:srgbClr val="000000"/>
                          </a:solidFill>
                          <a:effectLst/>
                          <a:latin typeface="Calibri"/>
                        </a:rPr>
                        <a:t>2020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1" i="0" u="none" strike="noStrike">
                          <a:solidFill>
                            <a:srgbClr val="000000"/>
                          </a:solidFill>
                          <a:effectLst/>
                          <a:latin typeface="Calibri"/>
                        </a:rPr>
                        <a:t>TOTAL 2014-2020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94519">
                <a:tc>
                  <a:txBody>
                    <a:bodyPr/>
                    <a:lstStyle/>
                    <a:p>
                      <a:pPr algn="l" fontAlgn="ctr"/>
                      <a:r>
                        <a:rPr lang="fr-FR" sz="900" b="0" i="0" u="none" strike="noStrike">
                          <a:solidFill>
                            <a:srgbClr val="000000"/>
                          </a:solidFill>
                          <a:effectLst/>
                          <a:latin typeface="Calibri"/>
                        </a:rPr>
                        <a:t>ETAT</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100 000 €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120 000 €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120 000 €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120 000 €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120 000 €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120 000 €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120 000 €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820 000 €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4674">
                <a:tc>
                  <a:txBody>
                    <a:bodyPr/>
                    <a:lstStyle/>
                    <a:p>
                      <a:pPr algn="l" fontAlgn="ctr"/>
                      <a:r>
                        <a:rPr lang="fr-FR" sz="900" b="0" i="0" u="none" strike="noStrike" dirty="0">
                          <a:solidFill>
                            <a:srgbClr val="000000"/>
                          </a:solidFill>
                          <a:effectLst/>
                          <a:latin typeface="Calibri"/>
                        </a:rPr>
                        <a:t>CR</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100 000 €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120 000 €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120 000 €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120 000 €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120 000 €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120 000 €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120 000 €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820 000 €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4674">
                <a:tc>
                  <a:txBody>
                    <a:bodyPr/>
                    <a:lstStyle/>
                    <a:p>
                      <a:pPr algn="l" fontAlgn="ctr"/>
                      <a:r>
                        <a:rPr lang="fr-FR" sz="900" b="0" i="0" u="none" strike="noStrike">
                          <a:solidFill>
                            <a:srgbClr val="000000"/>
                          </a:solidFill>
                          <a:effectLst/>
                          <a:latin typeface="Calibri"/>
                        </a:rPr>
                        <a:t>CG 15</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14 000 €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140 000 €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4674">
                <a:tc>
                  <a:txBody>
                    <a:bodyPr/>
                    <a:lstStyle/>
                    <a:p>
                      <a:pPr algn="l" fontAlgn="ctr"/>
                      <a:r>
                        <a:rPr lang="fr-FR" sz="900" b="0" i="0" u="none" strike="noStrike">
                          <a:solidFill>
                            <a:srgbClr val="000000"/>
                          </a:solidFill>
                          <a:effectLst/>
                          <a:latin typeface="Calibri"/>
                        </a:rPr>
                        <a:t>CG 63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14 000 €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dirty="0">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dirty="0">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140 000 €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4674">
                <a:tc>
                  <a:txBody>
                    <a:bodyPr/>
                    <a:lstStyle/>
                    <a:p>
                      <a:pPr algn="l" fontAlgn="ctr"/>
                      <a:r>
                        <a:rPr lang="fr-FR" sz="900" b="0" i="0" u="none" strike="noStrike">
                          <a:solidFill>
                            <a:srgbClr val="000000"/>
                          </a:solidFill>
                          <a:effectLst/>
                          <a:latin typeface="Calibri"/>
                        </a:rPr>
                        <a:t>CG 03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14 000 €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140 000 €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4674">
                <a:tc>
                  <a:txBody>
                    <a:bodyPr/>
                    <a:lstStyle/>
                    <a:p>
                      <a:pPr algn="l" fontAlgn="ctr"/>
                      <a:r>
                        <a:rPr lang="fr-FR" sz="900" b="0" i="0" u="none" strike="noStrike">
                          <a:solidFill>
                            <a:srgbClr val="000000"/>
                          </a:solidFill>
                          <a:effectLst/>
                          <a:latin typeface="Calibri"/>
                        </a:rPr>
                        <a:t>CG 43</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14 000 €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140 000 €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4674">
                <a:tc>
                  <a:txBody>
                    <a:bodyPr/>
                    <a:lstStyle/>
                    <a:p>
                      <a:pPr algn="l" fontAlgn="ctr"/>
                      <a:r>
                        <a:rPr lang="fr-FR" sz="900" b="0" i="0" u="none" strike="noStrike">
                          <a:solidFill>
                            <a:srgbClr val="000000"/>
                          </a:solidFill>
                          <a:effectLst/>
                          <a:latin typeface="Calibri"/>
                        </a:rPr>
                        <a:t>AGGLO MONTLUCON</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9 451 €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14 177 €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14 177 €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14 177 €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14 177 €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14 177 €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14 177 €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94 510 €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4674">
                <a:tc>
                  <a:txBody>
                    <a:bodyPr/>
                    <a:lstStyle/>
                    <a:p>
                      <a:pPr algn="l" fontAlgn="ctr"/>
                      <a:r>
                        <a:rPr lang="fr-FR" sz="900" b="0" i="0" u="none" strike="noStrike">
                          <a:solidFill>
                            <a:srgbClr val="000000"/>
                          </a:solidFill>
                          <a:effectLst/>
                          <a:latin typeface="Calibri"/>
                        </a:rPr>
                        <a:t>AGGLO VVA</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11 645 €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17 468 €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17 468 €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17 468 €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17 468 €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17 468 €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17 468 €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116 450 €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4674">
                <a:tc>
                  <a:txBody>
                    <a:bodyPr/>
                    <a:lstStyle/>
                    <a:p>
                      <a:pPr algn="l" fontAlgn="ctr"/>
                      <a:r>
                        <a:rPr lang="fr-FR" sz="900" b="0" i="0" u="none" strike="noStrike">
                          <a:solidFill>
                            <a:srgbClr val="000000"/>
                          </a:solidFill>
                          <a:effectLst/>
                          <a:latin typeface="Calibri"/>
                        </a:rPr>
                        <a:t>AGGLO MOULINS</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8 488 €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12 732 €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12 732 €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12 732 €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12 732 €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12 732 €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12 732 €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84 880 €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4674">
                <a:tc>
                  <a:txBody>
                    <a:bodyPr/>
                    <a:lstStyle/>
                    <a:p>
                      <a:pPr algn="l" fontAlgn="ctr"/>
                      <a:r>
                        <a:rPr lang="fr-FR" sz="900" b="0" i="0" u="none" strike="noStrike">
                          <a:solidFill>
                            <a:srgbClr val="000000"/>
                          </a:solidFill>
                          <a:effectLst/>
                          <a:latin typeface="Calibri"/>
                        </a:rPr>
                        <a:t>AGGLO PUY EN VELAY</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9 116 €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13 674 €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13 674 €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13 674 €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13 674 €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13 674 €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13 674 €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91 160 €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4674">
                <a:tc>
                  <a:txBody>
                    <a:bodyPr/>
                    <a:lstStyle/>
                    <a:p>
                      <a:pPr algn="l" fontAlgn="ctr"/>
                      <a:r>
                        <a:rPr lang="fr-FR" sz="900" b="0" i="0" u="none" strike="noStrike">
                          <a:solidFill>
                            <a:srgbClr val="000000"/>
                          </a:solidFill>
                          <a:effectLst/>
                          <a:latin typeface="Calibri"/>
                        </a:rPr>
                        <a:t>CLERMONT CO</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14 000 €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21 000 €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140 000 €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4674">
                <a:tc>
                  <a:txBody>
                    <a:bodyPr/>
                    <a:lstStyle/>
                    <a:p>
                      <a:pPr algn="l" fontAlgn="ctr"/>
                      <a:r>
                        <a:rPr lang="fr-FR" sz="900" b="0" i="0" u="none" strike="noStrike">
                          <a:solidFill>
                            <a:srgbClr val="000000"/>
                          </a:solidFill>
                          <a:effectLst/>
                          <a:latin typeface="Calibri"/>
                        </a:rPr>
                        <a:t>AGGLO AURILLAC</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8 569 €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12 854 €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12 854 €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12 854 €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12 854 €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12 854 €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12 854 €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85 690 €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r>
              <a:tr h="234674">
                <a:tc>
                  <a:txBody>
                    <a:bodyPr/>
                    <a:lstStyle/>
                    <a:p>
                      <a:pPr algn="l" fontAlgn="ctr"/>
                      <a:r>
                        <a:rPr lang="fr-FR" sz="900" b="0" i="0" u="none" strike="noStrike">
                          <a:solidFill>
                            <a:srgbClr val="000000"/>
                          </a:solidFill>
                          <a:effectLst/>
                          <a:latin typeface="Calibri"/>
                        </a:rPr>
                        <a:t>IGN</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15 000 €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22 500 €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22 500 €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22 500 €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22 500 €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22 500 €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22 500 €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0" i="0" u="none" strike="noStrike">
                          <a:solidFill>
                            <a:srgbClr val="000000"/>
                          </a:solidFill>
                          <a:effectLst/>
                          <a:latin typeface="Calibri"/>
                        </a:rPr>
                        <a:t>150 000 €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34674">
                <a:tc>
                  <a:txBody>
                    <a:bodyPr/>
                    <a:lstStyle/>
                    <a:p>
                      <a:pPr algn="l" fontAlgn="ctr"/>
                      <a:r>
                        <a:rPr lang="fr-FR" sz="900" b="1" i="0" u="none" strike="noStrike" dirty="0">
                          <a:solidFill>
                            <a:srgbClr val="000000"/>
                          </a:solidFill>
                          <a:effectLst/>
                          <a:latin typeface="Calibri"/>
                        </a:rPr>
                        <a:t>SOUS-TOTAL Membres GIP</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1" i="0" u="none" strike="noStrike">
                          <a:solidFill>
                            <a:srgbClr val="000000"/>
                          </a:solidFill>
                          <a:effectLst/>
                          <a:latin typeface="Calibri"/>
                        </a:rPr>
                        <a:t>332 269 €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1" i="0" u="none" strike="noStrike">
                          <a:solidFill>
                            <a:srgbClr val="000000"/>
                          </a:solidFill>
                          <a:effectLst/>
                          <a:latin typeface="Calibri"/>
                        </a:rPr>
                        <a:t>438 404 €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1" i="0" u="none" strike="noStrike">
                          <a:solidFill>
                            <a:srgbClr val="000000"/>
                          </a:solidFill>
                          <a:effectLst/>
                          <a:latin typeface="Calibri"/>
                        </a:rPr>
                        <a:t>438 404 €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1" i="0" u="none" strike="noStrike">
                          <a:solidFill>
                            <a:srgbClr val="000000"/>
                          </a:solidFill>
                          <a:effectLst/>
                          <a:latin typeface="Calibri"/>
                        </a:rPr>
                        <a:t>438 404 €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1" i="0" u="none" strike="noStrike">
                          <a:solidFill>
                            <a:srgbClr val="000000"/>
                          </a:solidFill>
                          <a:effectLst/>
                          <a:latin typeface="Calibri"/>
                        </a:rPr>
                        <a:t>438 404 €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1" i="0" u="none" strike="noStrike">
                          <a:solidFill>
                            <a:srgbClr val="000000"/>
                          </a:solidFill>
                          <a:effectLst/>
                          <a:latin typeface="Calibri"/>
                        </a:rPr>
                        <a:t>438 404 €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1" i="0" u="none" strike="noStrike">
                          <a:solidFill>
                            <a:srgbClr val="000000"/>
                          </a:solidFill>
                          <a:effectLst/>
                          <a:latin typeface="Calibri"/>
                        </a:rPr>
                        <a:t>438 404 €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r" fontAlgn="b"/>
                      <a:r>
                        <a:rPr lang="fr-FR" sz="900" b="1" i="0" u="none" strike="noStrike" dirty="0">
                          <a:solidFill>
                            <a:srgbClr val="000000"/>
                          </a:solidFill>
                          <a:effectLst/>
                          <a:latin typeface="Calibri"/>
                        </a:rPr>
                        <a:t>2 962 690 €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10" name="Graphique 9"/>
          <p:cNvGraphicFramePr>
            <a:graphicFrameLocks/>
          </p:cNvGraphicFramePr>
          <p:nvPr>
            <p:extLst>
              <p:ext uri="{D42A27DB-BD31-4B8C-83A1-F6EECF244321}">
                <p14:modId xmlns:p14="http://schemas.microsoft.com/office/powerpoint/2010/main" val="2431222716"/>
              </p:ext>
            </p:extLst>
          </p:nvPr>
        </p:nvGraphicFramePr>
        <p:xfrm>
          <a:off x="467544" y="4437112"/>
          <a:ext cx="3944665" cy="24208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Graphique 10"/>
          <p:cNvGraphicFramePr>
            <a:graphicFrameLocks/>
          </p:cNvGraphicFramePr>
          <p:nvPr>
            <p:extLst>
              <p:ext uri="{D42A27DB-BD31-4B8C-83A1-F6EECF244321}">
                <p14:modId xmlns:p14="http://schemas.microsoft.com/office/powerpoint/2010/main" val="687174848"/>
              </p:ext>
            </p:extLst>
          </p:nvPr>
        </p:nvGraphicFramePr>
        <p:xfrm>
          <a:off x="4427984" y="4437112"/>
          <a:ext cx="4320480" cy="2420888"/>
        </p:xfrm>
        <a:graphic>
          <a:graphicData uri="http://schemas.openxmlformats.org/drawingml/2006/chart">
            <c:chart xmlns:c="http://schemas.openxmlformats.org/drawingml/2006/chart" xmlns:r="http://schemas.openxmlformats.org/officeDocument/2006/relationships" r:id="rId4"/>
          </a:graphicData>
        </a:graphic>
      </p:graphicFrame>
      <p:sp>
        <p:nvSpPr>
          <p:cNvPr id="9" name="ZoneTexte 8"/>
          <p:cNvSpPr txBox="1"/>
          <p:nvPr/>
        </p:nvSpPr>
        <p:spPr>
          <a:xfrm>
            <a:off x="251520" y="5517232"/>
            <a:ext cx="622286" cy="369332"/>
          </a:xfrm>
          <a:prstGeom prst="rect">
            <a:avLst/>
          </a:prstGeom>
          <a:noFill/>
        </p:spPr>
        <p:txBody>
          <a:bodyPr wrap="none" rtlCol="0">
            <a:spAutoFit/>
          </a:bodyPr>
          <a:lstStyle/>
          <a:p>
            <a:r>
              <a:rPr lang="fr-FR" b="1" dirty="0" smtClean="0"/>
              <a:t>2014</a:t>
            </a:r>
            <a:endParaRPr lang="fr-FR" b="1" dirty="0"/>
          </a:p>
        </p:txBody>
      </p:sp>
      <p:sp>
        <p:nvSpPr>
          <p:cNvPr id="13" name="ZoneTexte 12"/>
          <p:cNvSpPr txBox="1"/>
          <p:nvPr/>
        </p:nvSpPr>
        <p:spPr>
          <a:xfrm>
            <a:off x="4499992" y="5589240"/>
            <a:ext cx="612668" cy="369332"/>
          </a:xfrm>
          <a:prstGeom prst="rect">
            <a:avLst/>
          </a:prstGeom>
          <a:noFill/>
        </p:spPr>
        <p:txBody>
          <a:bodyPr wrap="none" rtlCol="0">
            <a:spAutoFit/>
          </a:bodyPr>
          <a:lstStyle/>
          <a:p>
            <a:r>
              <a:rPr lang="fr-FR" b="1" dirty="0" smtClean="0"/>
              <a:t>2015</a:t>
            </a:r>
            <a:endParaRPr lang="fr-FR" b="1" dirty="0"/>
          </a:p>
        </p:txBody>
      </p:sp>
    </p:spTree>
    <p:extLst>
      <p:ext uri="{BB962C8B-B14F-4D97-AF65-F5344CB8AC3E}">
        <p14:creationId xmlns:p14="http://schemas.microsoft.com/office/powerpoint/2010/main" val="9461685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p:cNvSpPr txBox="1"/>
          <p:nvPr/>
        </p:nvSpPr>
        <p:spPr>
          <a:xfrm>
            <a:off x="3694068" y="5347374"/>
            <a:ext cx="1899879" cy="646331"/>
          </a:xfrm>
          <a:prstGeom prst="rect">
            <a:avLst/>
          </a:prstGeom>
          <a:noFill/>
        </p:spPr>
        <p:txBody>
          <a:bodyPr wrap="none" rtlCol="0">
            <a:spAutoFit/>
          </a:bodyPr>
          <a:lstStyle/>
          <a:p>
            <a:pPr algn="ctr"/>
            <a:r>
              <a:rPr lang="fr-FR" b="1" dirty="0" smtClean="0"/>
              <a:t>Base de données</a:t>
            </a:r>
          </a:p>
          <a:p>
            <a:pPr algn="ctr"/>
            <a:r>
              <a:rPr lang="fr-FR" b="1" dirty="0" smtClean="0"/>
              <a:t>occupation du sol</a:t>
            </a:r>
            <a:endParaRPr lang="fr-FR" b="1" dirty="0"/>
          </a:p>
        </p:txBody>
      </p:sp>
      <p:sp>
        <p:nvSpPr>
          <p:cNvPr id="5" name="ZoneTexte 4"/>
          <p:cNvSpPr txBox="1"/>
          <p:nvPr/>
        </p:nvSpPr>
        <p:spPr>
          <a:xfrm>
            <a:off x="378732" y="5375102"/>
            <a:ext cx="2964273" cy="369332"/>
          </a:xfrm>
          <a:prstGeom prst="rect">
            <a:avLst/>
          </a:prstGeom>
          <a:noFill/>
        </p:spPr>
        <p:txBody>
          <a:bodyPr wrap="none" rtlCol="0">
            <a:spAutoFit/>
          </a:bodyPr>
          <a:lstStyle/>
          <a:p>
            <a:r>
              <a:rPr lang="fr-FR" b="1" dirty="0" smtClean="0"/>
              <a:t>Base de données forestières</a:t>
            </a:r>
            <a:endParaRPr lang="fr-FR" b="1" dirty="0"/>
          </a:p>
        </p:txBody>
      </p:sp>
      <p:sp>
        <p:nvSpPr>
          <p:cNvPr id="13" name="ZoneTexte 12"/>
          <p:cNvSpPr txBox="1"/>
          <p:nvPr/>
        </p:nvSpPr>
        <p:spPr>
          <a:xfrm>
            <a:off x="5821864" y="5373216"/>
            <a:ext cx="3235181" cy="646331"/>
          </a:xfrm>
          <a:prstGeom prst="rect">
            <a:avLst/>
          </a:prstGeom>
          <a:noFill/>
        </p:spPr>
        <p:txBody>
          <a:bodyPr wrap="none" rtlCol="0">
            <a:spAutoFit/>
          </a:bodyPr>
          <a:lstStyle/>
          <a:p>
            <a:pPr algn="ctr"/>
            <a:r>
              <a:rPr lang="fr-FR" b="1" dirty="0" smtClean="0"/>
              <a:t>Référentiel très grande échelle</a:t>
            </a:r>
          </a:p>
          <a:p>
            <a:pPr algn="ctr"/>
            <a:r>
              <a:rPr lang="fr-FR" b="1" dirty="0" smtClean="0"/>
              <a:t>pour la gestion des réseaux</a:t>
            </a:r>
            <a:endParaRPr lang="fr-FR" b="1" dirty="0"/>
          </a:p>
        </p:txBody>
      </p:sp>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413300"/>
            <a:ext cx="8496944" cy="1077218"/>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Financement du GIP 2014-2020</a:t>
            </a:r>
          </a:p>
          <a:p>
            <a:endParaRPr lang="fr-FR" sz="800" b="1" dirty="0">
              <a:solidFill>
                <a:srgbClr val="002060"/>
              </a:solidFill>
              <a:latin typeface="Arial" panose="020B0604020202020204" pitchFamily="34" charset="0"/>
              <a:cs typeface="Arial" panose="020B0604020202020204" pitchFamily="34" charset="0"/>
            </a:endParaRPr>
          </a:p>
          <a:p>
            <a:pPr marL="285750" indent="-285750">
              <a:buFont typeface="Wingdings" pitchFamily="2" charset="2"/>
              <a:buChar char="§"/>
            </a:pPr>
            <a:r>
              <a:rPr lang="fr-FR" sz="2400" b="1" dirty="0" smtClean="0">
                <a:solidFill>
                  <a:srgbClr val="002060"/>
                </a:solidFill>
                <a:latin typeface="Arial" panose="020B0604020202020204" pitchFamily="34" charset="0"/>
                <a:cs typeface="Arial" panose="020B0604020202020204" pitchFamily="34" charset="0"/>
              </a:rPr>
              <a:t>Autres projets </a:t>
            </a:r>
            <a:r>
              <a:rPr lang="fr-FR" sz="2400" b="1" dirty="0" smtClean="0">
                <a:solidFill>
                  <a:srgbClr val="002060"/>
                </a:solidFill>
                <a:latin typeface="Arial" panose="020B0604020202020204" pitchFamily="34" charset="0"/>
                <a:cs typeface="Arial" panose="020B0604020202020204" pitchFamily="34" charset="0"/>
                <a:sym typeface="Wingdings" panose="05000000000000000000" pitchFamily="2" charset="2"/>
              </a:rPr>
              <a:t> Financer par voie de conventions</a:t>
            </a:r>
            <a:endParaRPr lang="fr-FR" sz="2400" b="1" u="sng" dirty="0" smtClean="0">
              <a:solidFill>
                <a:srgbClr val="002060"/>
              </a:solidFill>
              <a:latin typeface="Arial" panose="020B0604020202020204" pitchFamily="34" charset="0"/>
              <a:cs typeface="Arial" panose="020B0604020202020204" pitchFamily="34" charset="0"/>
            </a:endParaRPr>
          </a:p>
          <a:p>
            <a:endParaRPr lang="fr-FR" sz="800" b="1" dirty="0" smtClean="0">
              <a:solidFill>
                <a:srgbClr val="002060"/>
              </a:solidFill>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380995" y="2677522"/>
            <a:ext cx="1850280" cy="17271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1027" name="Picture 3"/>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173083" y="3541110"/>
            <a:ext cx="1839077" cy="16565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1028" name="Picture 4"/>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539552" y="2636912"/>
            <a:ext cx="2641057" cy="25200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4" name="ZoneTexte 3"/>
          <p:cNvSpPr txBox="1"/>
          <p:nvPr/>
        </p:nvSpPr>
        <p:spPr>
          <a:xfrm>
            <a:off x="3380995" y="2677522"/>
            <a:ext cx="1173719" cy="369332"/>
          </a:xfrm>
          <a:prstGeom prst="rect">
            <a:avLst/>
          </a:prstGeom>
          <a:noFill/>
        </p:spPr>
        <p:txBody>
          <a:bodyPr wrap="none" rtlCol="0">
            <a:spAutoFit/>
          </a:bodyPr>
          <a:lstStyle/>
          <a:p>
            <a:r>
              <a:rPr lang="fr-FR" dirty="0" smtClean="0"/>
              <a:t>2009/2010</a:t>
            </a:r>
            <a:endParaRPr lang="fr-FR" dirty="0"/>
          </a:p>
        </p:txBody>
      </p:sp>
      <p:sp>
        <p:nvSpPr>
          <p:cNvPr id="8" name="ZoneTexte 7"/>
          <p:cNvSpPr txBox="1"/>
          <p:nvPr/>
        </p:nvSpPr>
        <p:spPr>
          <a:xfrm>
            <a:off x="4173083" y="3554282"/>
            <a:ext cx="611065" cy="369332"/>
          </a:xfrm>
          <a:prstGeom prst="rect">
            <a:avLst/>
          </a:prstGeom>
          <a:noFill/>
        </p:spPr>
        <p:txBody>
          <a:bodyPr wrap="none" rtlCol="0">
            <a:spAutoFit/>
          </a:bodyPr>
          <a:lstStyle/>
          <a:p>
            <a:r>
              <a:rPr lang="fr-FR" dirty="0" smtClean="0"/>
              <a:t>2013</a:t>
            </a:r>
            <a:endParaRPr lang="fr-FR" dirty="0"/>
          </a:p>
        </p:txBody>
      </p:sp>
      <p:pic>
        <p:nvPicPr>
          <p:cNvPr id="9" name="Image 8"/>
          <p:cNvPicPr/>
          <p:nvPr/>
        </p:nvPicPr>
        <p:blipFill rotWithShape="1">
          <a:blip r:embed="rId6" cstate="email">
            <a:extLst>
              <a:ext uri="{28A0092B-C50C-407E-A947-70E740481C1C}">
                <a14:useLocalDpi xmlns:a14="http://schemas.microsoft.com/office/drawing/2010/main"/>
              </a:ext>
            </a:extLst>
          </a:blip>
          <a:srcRect/>
          <a:stretch/>
        </p:blipFill>
        <p:spPr bwMode="auto">
          <a:xfrm>
            <a:off x="6228183" y="2677521"/>
            <a:ext cx="2422521" cy="24794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pic>
        <p:nvPicPr>
          <p:cNvPr id="1029" name="Picture 5"/>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1105153" y="2347298"/>
            <a:ext cx="7077710" cy="4114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1030" name="Picture 6"/>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a:stretch/>
        </p:blipFill>
        <p:spPr bwMode="auto">
          <a:xfrm>
            <a:off x="1115616" y="2338536"/>
            <a:ext cx="7077710" cy="4114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6" name="Image 5"/>
          <p:cNvPicPr>
            <a:picLocks noChangeAspect="1"/>
          </p:cNvPicPr>
          <p:nvPr/>
        </p:nvPicPr>
        <p:blipFill rotWithShape="1">
          <a:blip r:embed="rId9" cstate="email">
            <a:extLst>
              <a:ext uri="{28A0092B-C50C-407E-A947-70E740481C1C}">
                <a14:useLocalDpi xmlns:a14="http://schemas.microsoft.com/office/drawing/2010/main"/>
              </a:ext>
            </a:extLst>
          </a:blip>
          <a:srcRect l="-2766" t="-2323"/>
          <a:stretch/>
        </p:blipFill>
        <p:spPr>
          <a:xfrm>
            <a:off x="1105152" y="2316343"/>
            <a:ext cx="7077710" cy="4106037"/>
          </a:xfrm>
          <a:prstGeom prst="rect">
            <a:avLst/>
          </a:prstGeom>
          <a:solidFill>
            <a:schemeClr val="bg1"/>
          </a:solidFill>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Image 9"/>
          <p:cNvPicPr/>
          <p:nvPr/>
        </p:nvPicPr>
        <p:blipFill rotWithShape="1">
          <a:blip r:embed="rId10" cstate="email">
            <a:extLst>
              <a:ext uri="{28A0092B-C50C-407E-A947-70E740481C1C}">
                <a14:useLocalDpi xmlns:a14="http://schemas.microsoft.com/office/drawing/2010/main"/>
              </a:ext>
            </a:extLst>
          </a:blip>
          <a:srcRect/>
          <a:stretch/>
        </p:blipFill>
        <p:spPr bwMode="auto">
          <a:xfrm>
            <a:off x="1120654" y="2316343"/>
            <a:ext cx="7077710" cy="4114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15390329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wheel(1)">
                                      <p:cBhvr>
                                        <p:cTn id="7" dur="2000"/>
                                        <p:tgtEl>
                                          <p:spTgt spid="102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030"/>
                                        </p:tgtEl>
                                        <p:attrNameLst>
                                          <p:attrName>style.visibility</p:attrName>
                                        </p:attrNameLst>
                                      </p:cBhvr>
                                      <p:to>
                                        <p:strVal val="visible"/>
                                      </p:to>
                                    </p:set>
                                    <p:animEffect transition="in" filter="wheel(1)">
                                      <p:cBhvr>
                                        <p:cTn id="12" dur="2000"/>
                                        <p:tgtEl>
                                          <p:spTgt spid="103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heel(1)">
                                      <p:cBhvr>
                                        <p:cTn id="2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23528" y="1616985"/>
            <a:ext cx="8496944" cy="2308324"/>
          </a:xfrm>
          <a:prstGeom prst="rect">
            <a:avLst/>
          </a:prstGeom>
          <a:noFill/>
        </p:spPr>
        <p:txBody>
          <a:bodyPr wrap="square" rtlCol="0">
            <a:spAutoFit/>
          </a:bodyPr>
          <a:lstStyle/>
          <a:p>
            <a:r>
              <a:rPr lang="fr-FR" sz="2400" b="1" dirty="0" smtClean="0">
                <a:solidFill>
                  <a:srgbClr val="002060"/>
                </a:solidFill>
                <a:latin typeface="Arial" panose="020B0604020202020204" pitchFamily="34" charset="0"/>
                <a:cs typeface="Arial" panose="020B0604020202020204" pitchFamily="34" charset="0"/>
              </a:rPr>
              <a:t>Ordre du jour :</a:t>
            </a:r>
          </a:p>
          <a:p>
            <a:pPr marL="342900" indent="-342900">
              <a:buFont typeface="Wingdings" panose="05000000000000000000" pitchFamily="2" charset="2"/>
              <a:buChar char="Ø"/>
            </a:pPr>
            <a:endParaRPr lang="fr-FR" sz="2400" b="1" dirty="0">
              <a:solidFill>
                <a:srgbClr val="00206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Présentation du compte-financier 2013</a:t>
            </a:r>
          </a:p>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Ressources humaines</a:t>
            </a:r>
          </a:p>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Financement du GIP 2014-2020</a:t>
            </a:r>
          </a:p>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Mise à jour de la convention constitutive du GIP</a:t>
            </a:r>
            <a:endParaRPr lang="fr-FR" sz="24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43444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upload.wikimedia.org/wikipedia/commons/4/41/IGN_Stereopolis_2.JP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a:off x="5719995" y="3016418"/>
            <a:ext cx="2629869" cy="19724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413300"/>
            <a:ext cx="8496944" cy="5509200"/>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Financement du GIP 2014-2020</a:t>
            </a:r>
          </a:p>
          <a:p>
            <a:endParaRPr lang="fr-FR" sz="800" b="1" dirty="0">
              <a:solidFill>
                <a:srgbClr val="002060"/>
              </a:solidFill>
              <a:latin typeface="Arial" panose="020B0604020202020204" pitchFamily="34" charset="0"/>
              <a:cs typeface="Arial" panose="020B0604020202020204" pitchFamily="34" charset="0"/>
            </a:endParaRPr>
          </a:p>
          <a:p>
            <a:pPr marL="285750" indent="-285750">
              <a:buFont typeface="Wingdings" pitchFamily="2" charset="2"/>
              <a:buChar char="§"/>
            </a:pPr>
            <a:r>
              <a:rPr lang="fr-FR" sz="2400" b="1" dirty="0" smtClean="0">
                <a:solidFill>
                  <a:srgbClr val="002060"/>
                </a:solidFill>
                <a:latin typeface="Arial" panose="020B0604020202020204" pitchFamily="34" charset="0"/>
                <a:cs typeface="Arial" panose="020B0604020202020204" pitchFamily="34" charset="0"/>
              </a:rPr>
              <a:t>Référentiel Très Grande Echelle (RTGE)</a:t>
            </a:r>
          </a:p>
          <a:p>
            <a:pPr marL="342900" indent="-342900">
              <a:buFont typeface="Wingdings"/>
              <a:buChar char="à"/>
            </a:pPr>
            <a:r>
              <a:rPr lang="fr-FR" sz="2400" dirty="0" smtClean="0">
                <a:solidFill>
                  <a:srgbClr val="002060"/>
                </a:solidFill>
                <a:latin typeface="Arial" panose="020B0604020202020204" pitchFamily="34" charset="0"/>
                <a:cs typeface="Arial" panose="020B0604020202020204" pitchFamily="34" charset="0"/>
              </a:rPr>
              <a:t>Expérimentation en cours sur la CABA (Réponse DT-DICT sur la question du fond de plan)</a:t>
            </a:r>
          </a:p>
          <a:p>
            <a:pPr marL="342900" indent="-342900">
              <a:buFont typeface="Wingdings"/>
              <a:buChar char="à"/>
            </a:pPr>
            <a:endParaRPr lang="fr-FR" sz="2400" dirty="0">
              <a:solidFill>
                <a:srgbClr val="002060"/>
              </a:solidFill>
              <a:latin typeface="Arial" panose="020B0604020202020204" pitchFamily="34" charset="0"/>
              <a:cs typeface="Arial" panose="020B0604020202020204" pitchFamily="34" charset="0"/>
            </a:endParaRPr>
          </a:p>
          <a:p>
            <a:pPr marL="342900" indent="-342900">
              <a:buFont typeface="Wingdings"/>
              <a:buChar char="à"/>
            </a:pPr>
            <a:endParaRPr lang="fr-FR" sz="2400" dirty="0" smtClean="0">
              <a:solidFill>
                <a:srgbClr val="002060"/>
              </a:solidFill>
              <a:latin typeface="Arial" panose="020B0604020202020204" pitchFamily="34" charset="0"/>
              <a:cs typeface="Arial" panose="020B0604020202020204" pitchFamily="34" charset="0"/>
            </a:endParaRPr>
          </a:p>
          <a:p>
            <a:pPr marL="342900" indent="-342900">
              <a:buFont typeface="Wingdings"/>
              <a:buChar char="à"/>
            </a:pPr>
            <a:endParaRPr lang="fr-FR" sz="2400" dirty="0">
              <a:solidFill>
                <a:srgbClr val="002060"/>
              </a:solidFill>
              <a:latin typeface="Arial" panose="020B0604020202020204" pitchFamily="34" charset="0"/>
              <a:cs typeface="Arial" panose="020B0604020202020204" pitchFamily="34" charset="0"/>
            </a:endParaRPr>
          </a:p>
          <a:p>
            <a:pPr marL="342900" indent="-342900">
              <a:buFont typeface="Wingdings"/>
              <a:buChar char="à"/>
            </a:pPr>
            <a:endParaRPr lang="fr-FR" sz="2400" dirty="0" smtClean="0">
              <a:solidFill>
                <a:srgbClr val="002060"/>
              </a:solidFill>
              <a:latin typeface="Arial" panose="020B0604020202020204" pitchFamily="34" charset="0"/>
              <a:cs typeface="Arial" panose="020B0604020202020204" pitchFamily="34" charset="0"/>
            </a:endParaRPr>
          </a:p>
          <a:p>
            <a:pPr marL="342900" indent="-342900">
              <a:buFont typeface="Wingdings"/>
              <a:buChar char="à"/>
            </a:pPr>
            <a:endParaRPr lang="fr-FR" sz="2400" dirty="0">
              <a:solidFill>
                <a:srgbClr val="002060"/>
              </a:solidFill>
              <a:latin typeface="Arial" panose="020B0604020202020204" pitchFamily="34" charset="0"/>
              <a:cs typeface="Arial" panose="020B0604020202020204" pitchFamily="34" charset="0"/>
            </a:endParaRPr>
          </a:p>
          <a:p>
            <a:endParaRPr lang="fr-FR" sz="2400" dirty="0" smtClean="0">
              <a:solidFill>
                <a:srgbClr val="00206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fr-FR" sz="2400" dirty="0" smtClean="0">
                <a:solidFill>
                  <a:srgbClr val="002060"/>
                </a:solidFill>
                <a:latin typeface="Arial" panose="020B0604020202020204" pitchFamily="34" charset="0"/>
                <a:cs typeface="Arial" panose="020B0604020202020204" pitchFamily="34" charset="0"/>
              </a:rPr>
              <a:t>Si expérimentation positive : Le CRAIG pourrait devenir « l’autorité publique locale compétente » pour gérer et maintenir ce fond de plan </a:t>
            </a:r>
            <a:r>
              <a:rPr lang="fr-FR" sz="2400" dirty="0" smtClean="0">
                <a:solidFill>
                  <a:srgbClr val="002060"/>
                </a:solidFill>
                <a:latin typeface="Arial" panose="020B0604020202020204" pitchFamily="34" charset="0"/>
                <a:cs typeface="Arial" panose="020B0604020202020204" pitchFamily="34" charset="0"/>
                <a:sym typeface="Wingdings" panose="05000000000000000000" pitchFamily="2" charset="2"/>
              </a:rPr>
              <a:t> Intégration des gestionnaires de réseaux dans le financement du CRAIG</a:t>
            </a:r>
            <a:endParaRPr lang="fr-FR" sz="2400" dirty="0" smtClean="0">
              <a:solidFill>
                <a:srgbClr val="002060"/>
              </a:solidFill>
              <a:latin typeface="Arial" panose="020B0604020202020204" pitchFamily="34" charset="0"/>
              <a:cs typeface="Arial" panose="020B0604020202020204" pitchFamily="34" charset="0"/>
            </a:endParaRPr>
          </a:p>
          <a:p>
            <a:endParaRPr lang="fr-FR" sz="800" b="1" dirty="0" smtClean="0">
              <a:solidFill>
                <a:srgbClr val="002060"/>
              </a:solidFill>
              <a:latin typeface="Arial" panose="020B0604020202020204" pitchFamily="34" charset="0"/>
              <a:cs typeface="Arial" panose="020B0604020202020204" pitchFamily="34" charset="0"/>
            </a:endParaRPr>
          </a:p>
        </p:txBody>
      </p:sp>
      <p:pic>
        <p:nvPicPr>
          <p:cNvPr id="11" name="Image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056569" y="3140968"/>
            <a:ext cx="2771778" cy="184785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4" name="Picture 2" descr="http://t0.gstatic.com/images?q=tbn:ANd9GcSVu2f_wqTHaJGtxDMNcodH9LjMstVQ3G96JvXkYhbgOX2bOK_3wqL3j8Ml"/>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308304" y="3229182"/>
            <a:ext cx="1584176" cy="11866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5" name="Image 14"/>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49214" y="3312792"/>
            <a:ext cx="2355925" cy="11265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7" name="Picture 5" descr="ERDF"/>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7236296" y="1028131"/>
            <a:ext cx="1119518"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4" descr="http://www.veigne.fr/sites/default/files/images/1erepageactu/logo_GRDF.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8385849" y="1028131"/>
            <a:ext cx="724042" cy="456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Image 8"/>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8532440" y="380026"/>
            <a:ext cx="373042" cy="53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8" descr="IGN_logo_2012"/>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7236296" y="404664"/>
            <a:ext cx="474067" cy="512827"/>
          </a:xfrm>
          <a:prstGeom prst="rect">
            <a:avLst/>
          </a:prstGeom>
          <a:solidFill>
            <a:schemeClr val="bg1"/>
          </a:solidFill>
          <a:ln>
            <a:noFill/>
          </a:ln>
        </p:spPr>
      </p:pic>
      <p:pic>
        <p:nvPicPr>
          <p:cNvPr id="3081" name="Picture 9" descr="Vdef"/>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7884368" y="404664"/>
            <a:ext cx="469900"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Picture 10" descr="logo_SDEC"/>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7796055" y="1628800"/>
            <a:ext cx="883209" cy="48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43245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707886"/>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Financement du GIP 2014-2020</a:t>
            </a:r>
          </a:p>
          <a:p>
            <a:endParaRPr lang="fr-FR" sz="800" b="1" dirty="0">
              <a:solidFill>
                <a:srgbClr val="002060"/>
              </a:solidFill>
              <a:latin typeface="Arial" panose="020B0604020202020204" pitchFamily="34" charset="0"/>
              <a:cs typeface="Arial" panose="020B0604020202020204" pitchFamily="34" charset="0"/>
            </a:endParaRPr>
          </a:p>
          <a:p>
            <a:endParaRPr lang="fr-FR" sz="800" b="1" dirty="0" smtClean="0">
              <a:solidFill>
                <a:srgbClr val="002060"/>
              </a:solidFill>
              <a:latin typeface="Arial" panose="020B0604020202020204" pitchFamily="34" charset="0"/>
              <a:cs typeface="Arial" panose="020B0604020202020204" pitchFamily="34" charset="0"/>
            </a:endParaRPr>
          </a:p>
        </p:txBody>
      </p:sp>
      <p:graphicFrame>
        <p:nvGraphicFramePr>
          <p:cNvPr id="4" name="Tableau 3"/>
          <p:cNvGraphicFramePr>
            <a:graphicFrameLocks noGrp="1"/>
          </p:cNvGraphicFramePr>
          <p:nvPr>
            <p:extLst>
              <p:ext uri="{D42A27DB-BD31-4B8C-83A1-F6EECF244321}">
                <p14:modId xmlns:p14="http://schemas.microsoft.com/office/powerpoint/2010/main" val="379557683"/>
              </p:ext>
            </p:extLst>
          </p:nvPr>
        </p:nvGraphicFramePr>
        <p:xfrm>
          <a:off x="251520" y="5373216"/>
          <a:ext cx="8784976" cy="1371600"/>
        </p:xfrm>
        <a:graphic>
          <a:graphicData uri="http://schemas.openxmlformats.org/drawingml/2006/table">
            <a:tbl>
              <a:tblPr>
                <a:tableStyleId>{3C2FFA5D-87B4-456A-9821-1D502468CF0F}</a:tableStyleId>
              </a:tblPr>
              <a:tblGrid>
                <a:gridCol w="8784976"/>
              </a:tblGrid>
              <a:tr h="0">
                <a:tc>
                  <a:txBody>
                    <a:bodyPr/>
                    <a:lstStyle/>
                    <a:p>
                      <a:pPr marL="0" lvl="0" indent="0" algn="just" defTabSz="914400" rtl="0" eaLnBrk="1" latinLnBrk="0" hangingPunct="1">
                        <a:spcAft>
                          <a:spcPts val="0"/>
                        </a:spcAft>
                        <a:buFont typeface="+mj-lt"/>
                        <a:buNone/>
                      </a:pPr>
                      <a:r>
                        <a:rPr lang="fr-FR" sz="1800" b="1" kern="1200" dirty="0">
                          <a:solidFill>
                            <a:srgbClr val="002060"/>
                          </a:solidFill>
                          <a:effectLst/>
                          <a:latin typeface="Arial" panose="020B0604020202020204" pitchFamily="34" charset="0"/>
                          <a:ea typeface="+mn-ea"/>
                          <a:cs typeface="Arial" panose="020B0604020202020204" pitchFamily="34" charset="0"/>
                        </a:rPr>
                        <a:t>Décision </a:t>
                      </a:r>
                      <a:r>
                        <a:rPr lang="fr-FR" sz="1800" b="1" kern="1200" dirty="0" smtClean="0">
                          <a:solidFill>
                            <a:srgbClr val="002060"/>
                          </a:solidFill>
                          <a:effectLst/>
                          <a:latin typeface="Arial" panose="020B0604020202020204" pitchFamily="34" charset="0"/>
                          <a:ea typeface="+mn-ea"/>
                          <a:cs typeface="Arial" panose="020B0604020202020204" pitchFamily="34" charset="0"/>
                        </a:rPr>
                        <a:t>proposée :</a:t>
                      </a:r>
                      <a:endParaRPr lang="fr-FR" sz="1800" b="1" kern="1200" dirty="0">
                        <a:solidFill>
                          <a:srgbClr val="002060"/>
                        </a:solidFill>
                        <a:effectLst/>
                        <a:latin typeface="Arial" panose="020B0604020202020204" pitchFamily="34" charset="0"/>
                        <a:ea typeface="+mn-ea"/>
                        <a:cs typeface="Arial" panose="020B0604020202020204" pitchFamily="34" charset="0"/>
                      </a:endParaRPr>
                    </a:p>
                  </a:txBody>
                  <a:tcPr marL="68580" marR="68580" marT="0" marB="0"/>
                </a:tc>
              </a:tr>
              <a:tr h="0">
                <a:tc>
                  <a:txBody>
                    <a:bodyPr/>
                    <a:lstStyle/>
                    <a:p>
                      <a:pPr marL="342900" lvl="0" indent="-342900" algn="just">
                        <a:spcAft>
                          <a:spcPts val="0"/>
                        </a:spcAft>
                        <a:buFont typeface="+mj-lt"/>
                        <a:buAutoNum type="arabicPeriod"/>
                      </a:pPr>
                      <a:endParaRPr lang="fr-FR" sz="1800" b="1" kern="1200" dirty="0" smtClean="0">
                        <a:solidFill>
                          <a:srgbClr val="002060"/>
                        </a:solidFill>
                        <a:effectLst/>
                        <a:latin typeface="Arial" panose="020B0604020202020204" pitchFamily="34" charset="0"/>
                        <a:ea typeface="+mn-ea"/>
                        <a:cs typeface="Arial" panose="020B0604020202020204" pitchFamily="34" charset="0"/>
                      </a:endParaRPr>
                    </a:p>
                    <a:p>
                      <a:pPr marL="342900" lvl="0" indent="-342900" algn="just">
                        <a:spcAft>
                          <a:spcPts val="0"/>
                        </a:spcAft>
                        <a:buFont typeface="+mj-lt"/>
                        <a:buAutoNum type="arabicPeriod"/>
                      </a:pPr>
                      <a:r>
                        <a:rPr lang="fr-FR" sz="1800" b="1" kern="1200" dirty="0" smtClean="0">
                          <a:solidFill>
                            <a:srgbClr val="002060"/>
                          </a:solidFill>
                          <a:effectLst/>
                          <a:latin typeface="Arial" panose="020B0604020202020204" pitchFamily="34" charset="0"/>
                          <a:ea typeface="+mn-ea"/>
                          <a:cs typeface="Arial" panose="020B0604020202020204" pitchFamily="34" charset="0"/>
                        </a:rPr>
                        <a:t>Valider la nouvelle clé de répartition financière (convention triennale 2015-2017)</a:t>
                      </a:r>
                    </a:p>
                    <a:p>
                      <a:pPr marL="0" lvl="0" indent="0" algn="just">
                        <a:spcAft>
                          <a:spcPts val="0"/>
                        </a:spcAft>
                        <a:buFont typeface="+mj-lt"/>
                        <a:buNone/>
                      </a:pPr>
                      <a:endParaRPr lang="fr-FR" sz="1800" b="1" kern="1200" dirty="0">
                        <a:solidFill>
                          <a:srgbClr val="002060"/>
                        </a:solidFill>
                        <a:effectLst/>
                        <a:latin typeface="Arial" panose="020B0604020202020204" pitchFamily="34" charset="0"/>
                        <a:ea typeface="+mn-ea"/>
                        <a:cs typeface="Arial" panose="020B0604020202020204" pitchFamily="34" charset="0"/>
                      </a:endParaRPr>
                    </a:p>
                  </a:txBody>
                  <a:tcPr marL="89535" marR="89535" marT="0" marB="0"/>
                </a:tc>
              </a:tr>
            </a:tbl>
          </a:graphicData>
        </a:graphic>
      </p:graphicFrame>
      <p:pic>
        <p:nvPicPr>
          <p:cNvPr id="205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6303" y="1988840"/>
            <a:ext cx="8775410" cy="3279177"/>
          </a:xfrm>
          <a:prstGeom prst="rect">
            <a:avLst/>
          </a:prstGeom>
          <a:solidFill>
            <a:schemeClr val="bg1"/>
          </a:solidFill>
          <a:ln>
            <a:noFill/>
          </a:ln>
          <a:effectLst/>
        </p:spPr>
      </p:pic>
    </p:spTree>
    <p:extLst>
      <p:ext uri="{BB962C8B-B14F-4D97-AF65-F5344CB8AC3E}">
        <p14:creationId xmlns:p14="http://schemas.microsoft.com/office/powerpoint/2010/main" val="7690867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3785652"/>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Mise à jour de la convention constitutive</a:t>
            </a:r>
            <a:endParaRPr lang="fr-FR" sz="800" b="1" dirty="0">
              <a:solidFill>
                <a:srgbClr val="00206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fr-FR" sz="2400" b="1" dirty="0">
                <a:solidFill>
                  <a:srgbClr val="002060"/>
                </a:solidFill>
                <a:latin typeface="Arial" panose="020B0604020202020204" pitchFamily="34" charset="0"/>
                <a:cs typeface="Arial" panose="020B0604020202020204" pitchFamily="34" charset="0"/>
                <a:hlinkClick r:id="rId3"/>
              </a:rPr>
              <a:t>Loi </a:t>
            </a:r>
            <a:r>
              <a:rPr lang="fr-FR" sz="2400" b="1" dirty="0" smtClean="0">
                <a:solidFill>
                  <a:srgbClr val="002060"/>
                </a:solidFill>
                <a:latin typeface="Arial" panose="020B0604020202020204" pitchFamily="34" charset="0"/>
                <a:cs typeface="Arial" panose="020B0604020202020204" pitchFamily="34" charset="0"/>
                <a:hlinkClick r:id="rId3"/>
              </a:rPr>
              <a:t>n°2011-525 </a:t>
            </a:r>
            <a:r>
              <a:rPr lang="fr-FR" sz="2400" b="1" dirty="0">
                <a:solidFill>
                  <a:srgbClr val="002060"/>
                </a:solidFill>
                <a:latin typeface="Arial" panose="020B0604020202020204" pitchFamily="34" charset="0"/>
                <a:cs typeface="Arial" panose="020B0604020202020204" pitchFamily="34" charset="0"/>
                <a:hlinkClick r:id="rId3"/>
              </a:rPr>
              <a:t>du 17 mai </a:t>
            </a:r>
            <a:r>
              <a:rPr lang="fr-FR" sz="2400" b="1" dirty="0" smtClean="0">
                <a:solidFill>
                  <a:srgbClr val="002060"/>
                </a:solidFill>
                <a:latin typeface="Arial" panose="020B0604020202020204" pitchFamily="34" charset="0"/>
                <a:cs typeface="Arial" panose="020B0604020202020204" pitchFamily="34" charset="0"/>
                <a:hlinkClick r:id="rId3"/>
              </a:rPr>
              <a:t>2011</a:t>
            </a:r>
            <a:endParaRPr lang="fr-FR" sz="2400" b="1" dirty="0">
              <a:solidFill>
                <a:srgbClr val="002060"/>
              </a:solidFill>
              <a:latin typeface="Arial" panose="020B0604020202020204" pitchFamily="34" charset="0"/>
              <a:cs typeface="Arial" panose="020B0604020202020204" pitchFamily="34" charset="0"/>
            </a:endParaRPr>
          </a:p>
          <a:p>
            <a:endParaRPr lang="fr-FR" sz="2400" b="1" dirty="0" smtClean="0">
              <a:solidFill>
                <a:srgbClr val="002060"/>
              </a:solidFill>
              <a:latin typeface="Arial" panose="020B0604020202020204" pitchFamily="34" charset="0"/>
              <a:cs typeface="Arial" panose="020B0604020202020204" pitchFamily="34" charset="0"/>
              <a:sym typeface="Wingdings" panose="05000000000000000000" pitchFamily="2" charset="2"/>
            </a:endParaRPr>
          </a:p>
          <a:p>
            <a:pPr marL="342900" indent="-342900">
              <a:buFont typeface="Wingdings"/>
              <a:buChar char="à"/>
            </a:pPr>
            <a:r>
              <a:rPr lang="fr-FR" sz="2400" b="1" dirty="0" smtClean="0">
                <a:solidFill>
                  <a:srgbClr val="002060"/>
                </a:solidFill>
                <a:latin typeface="Arial" panose="020B0604020202020204" pitchFamily="34" charset="0"/>
                <a:cs typeface="Arial" panose="020B0604020202020204" pitchFamily="34" charset="0"/>
                <a:sym typeface="Wingdings" panose="05000000000000000000" pitchFamily="2" charset="2"/>
              </a:rPr>
              <a:t>Fixe un cadre unique pour les GIP</a:t>
            </a:r>
          </a:p>
          <a:p>
            <a:endParaRPr lang="fr-FR" sz="2400" b="1" dirty="0">
              <a:solidFill>
                <a:srgbClr val="002060"/>
              </a:solidFill>
              <a:latin typeface="Arial" panose="020B0604020202020204" pitchFamily="34" charset="0"/>
              <a:cs typeface="Arial" panose="020B0604020202020204" pitchFamily="34" charset="0"/>
              <a:sym typeface="Wingdings" panose="05000000000000000000" pitchFamily="2" charset="2"/>
            </a:endParaRPr>
          </a:p>
          <a:p>
            <a:r>
              <a:rPr lang="fr-FR" sz="2400" b="1" dirty="0" smtClean="0">
                <a:solidFill>
                  <a:srgbClr val="002060"/>
                </a:solidFill>
                <a:latin typeface="Arial" panose="020B0604020202020204" pitchFamily="34" charset="0"/>
                <a:cs typeface="Arial" panose="020B0604020202020204" pitchFamily="34" charset="0"/>
                <a:sym typeface="Wingdings" panose="05000000000000000000" pitchFamily="2" charset="2"/>
              </a:rPr>
              <a:t>Principaux changements :</a:t>
            </a:r>
          </a:p>
          <a:p>
            <a:pPr marL="342900" indent="-342900">
              <a:buFont typeface="Wingdings" panose="05000000000000000000" pitchFamily="2" charset="2"/>
              <a:buChar char="§"/>
            </a:pPr>
            <a:r>
              <a:rPr lang="fr-FR" sz="2400" b="1" dirty="0" smtClean="0">
                <a:solidFill>
                  <a:srgbClr val="002060"/>
                </a:solidFill>
                <a:latin typeface="Arial" panose="020B0604020202020204" pitchFamily="34" charset="0"/>
                <a:cs typeface="Arial" panose="020B0604020202020204" pitchFamily="34" charset="0"/>
                <a:sym typeface="Wingdings" panose="05000000000000000000" pitchFamily="2" charset="2"/>
              </a:rPr>
              <a:t>Durée illimité</a:t>
            </a:r>
          </a:p>
          <a:p>
            <a:pPr marL="342900" indent="-342900">
              <a:buFont typeface="Wingdings" panose="05000000000000000000" pitchFamily="2" charset="2"/>
              <a:buChar char="§"/>
            </a:pPr>
            <a:r>
              <a:rPr lang="fr-FR" sz="2400" b="1" dirty="0" smtClean="0">
                <a:solidFill>
                  <a:srgbClr val="002060"/>
                </a:solidFill>
                <a:latin typeface="Arial" panose="020B0604020202020204" pitchFamily="34" charset="0"/>
                <a:cs typeface="Arial" panose="020B0604020202020204" pitchFamily="34" charset="0"/>
                <a:sym typeface="Wingdings" panose="05000000000000000000" pitchFamily="2" charset="2"/>
              </a:rPr>
              <a:t>Ressources humaines</a:t>
            </a:r>
          </a:p>
          <a:p>
            <a:pPr marL="342900" indent="-342900">
              <a:buFont typeface="Wingdings" panose="05000000000000000000" pitchFamily="2" charset="2"/>
              <a:buChar char="§"/>
            </a:pPr>
            <a:r>
              <a:rPr lang="fr-FR" sz="2400" b="1" dirty="0" smtClean="0">
                <a:solidFill>
                  <a:srgbClr val="002060"/>
                </a:solidFill>
                <a:latin typeface="Arial" panose="020B0604020202020204" pitchFamily="34" charset="0"/>
                <a:cs typeface="Arial" panose="020B0604020202020204" pitchFamily="34" charset="0"/>
                <a:sym typeface="Wingdings" panose="05000000000000000000" pitchFamily="2" charset="2"/>
              </a:rPr>
              <a:t>Recrutement en CDI autorisé</a:t>
            </a:r>
          </a:p>
          <a:p>
            <a:pPr marL="342900" indent="-342900">
              <a:buFont typeface="Wingdings" panose="05000000000000000000" pitchFamily="2" charset="2"/>
              <a:buChar char="§"/>
            </a:pPr>
            <a:r>
              <a:rPr lang="fr-FR" sz="2400" b="1" dirty="0" smtClean="0">
                <a:solidFill>
                  <a:srgbClr val="002060"/>
                </a:solidFill>
                <a:latin typeface="Arial" panose="020B0604020202020204" pitchFamily="34" charset="0"/>
                <a:cs typeface="Arial" panose="020B0604020202020204" pitchFamily="34" charset="0"/>
                <a:sym typeface="Wingdings" panose="05000000000000000000" pitchFamily="2" charset="2"/>
              </a:rPr>
              <a:t>GIP Local si Etat à moins de 50% des voix</a:t>
            </a:r>
            <a:endParaRPr lang="fr-FR" sz="2400" b="1" dirty="0" smtClean="0">
              <a:solidFill>
                <a:srgbClr val="002060"/>
              </a:solidFill>
              <a:latin typeface="Arial" panose="020B0604020202020204" pitchFamily="34" charset="0"/>
              <a:cs typeface="Arial" panose="020B0604020202020204" pitchFamily="34" charset="0"/>
            </a:endParaRPr>
          </a:p>
        </p:txBody>
      </p:sp>
      <p:graphicFrame>
        <p:nvGraphicFramePr>
          <p:cNvPr id="4" name="Tableau 3"/>
          <p:cNvGraphicFramePr>
            <a:graphicFrameLocks noGrp="1"/>
          </p:cNvGraphicFramePr>
          <p:nvPr>
            <p:extLst>
              <p:ext uri="{D42A27DB-BD31-4B8C-83A1-F6EECF244321}">
                <p14:modId xmlns:p14="http://schemas.microsoft.com/office/powerpoint/2010/main" val="3235394145"/>
              </p:ext>
            </p:extLst>
          </p:nvPr>
        </p:nvGraphicFramePr>
        <p:xfrm>
          <a:off x="135197" y="5301208"/>
          <a:ext cx="8784976" cy="1371600"/>
        </p:xfrm>
        <a:graphic>
          <a:graphicData uri="http://schemas.openxmlformats.org/drawingml/2006/table">
            <a:tbl>
              <a:tblPr>
                <a:tableStyleId>{3C2FFA5D-87B4-456A-9821-1D502468CF0F}</a:tableStyleId>
              </a:tblPr>
              <a:tblGrid>
                <a:gridCol w="8784976"/>
              </a:tblGrid>
              <a:tr h="0">
                <a:tc>
                  <a:txBody>
                    <a:bodyPr/>
                    <a:lstStyle/>
                    <a:p>
                      <a:pPr marL="0" lvl="0" indent="0" algn="just" defTabSz="914400" rtl="0" eaLnBrk="1" latinLnBrk="0" hangingPunct="1">
                        <a:spcAft>
                          <a:spcPts val="0"/>
                        </a:spcAft>
                        <a:buFont typeface="+mj-lt"/>
                        <a:buNone/>
                      </a:pPr>
                      <a:r>
                        <a:rPr lang="fr-FR" sz="1800" b="1" kern="1200" dirty="0">
                          <a:solidFill>
                            <a:srgbClr val="002060"/>
                          </a:solidFill>
                          <a:effectLst/>
                          <a:latin typeface="Arial" panose="020B0604020202020204" pitchFamily="34" charset="0"/>
                          <a:ea typeface="+mn-ea"/>
                          <a:cs typeface="Arial" panose="020B0604020202020204" pitchFamily="34" charset="0"/>
                        </a:rPr>
                        <a:t>Décision </a:t>
                      </a:r>
                      <a:r>
                        <a:rPr lang="fr-FR" sz="1800" b="1" kern="1200" dirty="0" smtClean="0">
                          <a:solidFill>
                            <a:srgbClr val="002060"/>
                          </a:solidFill>
                          <a:effectLst/>
                          <a:latin typeface="Arial" panose="020B0604020202020204" pitchFamily="34" charset="0"/>
                          <a:ea typeface="+mn-ea"/>
                          <a:cs typeface="Arial" panose="020B0604020202020204" pitchFamily="34" charset="0"/>
                        </a:rPr>
                        <a:t>proposée :</a:t>
                      </a:r>
                      <a:endParaRPr lang="fr-FR" sz="1800" b="1" kern="1200" dirty="0">
                        <a:solidFill>
                          <a:srgbClr val="002060"/>
                        </a:solidFill>
                        <a:effectLst/>
                        <a:latin typeface="Arial" panose="020B0604020202020204" pitchFamily="34" charset="0"/>
                        <a:ea typeface="+mn-ea"/>
                        <a:cs typeface="Arial" panose="020B0604020202020204" pitchFamily="34" charset="0"/>
                      </a:endParaRPr>
                    </a:p>
                  </a:txBody>
                  <a:tcPr marL="68580" marR="68580" marT="0" marB="0"/>
                </a:tc>
              </a:tr>
              <a:tr h="0">
                <a:tc>
                  <a:txBody>
                    <a:bodyPr/>
                    <a:lstStyle/>
                    <a:p>
                      <a:pPr marL="342900" lvl="0" indent="-342900" algn="just">
                        <a:spcAft>
                          <a:spcPts val="0"/>
                        </a:spcAft>
                        <a:buFont typeface="+mj-lt"/>
                        <a:buAutoNum type="arabicPeriod"/>
                      </a:pPr>
                      <a:endParaRPr lang="fr-FR" sz="1800" b="1" kern="1200" dirty="0" smtClean="0">
                        <a:solidFill>
                          <a:srgbClr val="002060"/>
                        </a:solidFill>
                        <a:effectLst/>
                        <a:latin typeface="Arial" panose="020B0604020202020204" pitchFamily="34" charset="0"/>
                        <a:ea typeface="+mn-ea"/>
                        <a:cs typeface="Arial" panose="020B0604020202020204" pitchFamily="34" charset="0"/>
                      </a:endParaRPr>
                    </a:p>
                    <a:p>
                      <a:pPr marL="342900" lvl="0" indent="-342900" algn="just">
                        <a:spcAft>
                          <a:spcPts val="0"/>
                        </a:spcAft>
                        <a:buFont typeface="+mj-lt"/>
                        <a:buAutoNum type="arabicPeriod"/>
                      </a:pPr>
                      <a:r>
                        <a:rPr lang="fr-FR" sz="1800" b="1" kern="1200" dirty="0" smtClean="0">
                          <a:solidFill>
                            <a:srgbClr val="002060"/>
                          </a:solidFill>
                          <a:effectLst/>
                          <a:latin typeface="Arial" panose="020B0604020202020204" pitchFamily="34" charset="0"/>
                          <a:ea typeface="+mn-ea"/>
                          <a:cs typeface="Arial" panose="020B0604020202020204" pitchFamily="34" charset="0"/>
                        </a:rPr>
                        <a:t>Approuver les modifications apportées à la convention constitutive figurant en annexe du rapport</a:t>
                      </a:r>
                    </a:p>
                    <a:p>
                      <a:pPr marL="0" lvl="0" indent="0" algn="just">
                        <a:spcAft>
                          <a:spcPts val="0"/>
                        </a:spcAft>
                        <a:buFont typeface="+mj-lt"/>
                        <a:buNone/>
                      </a:pPr>
                      <a:endParaRPr lang="fr-FR" sz="1800" b="1" kern="1200" dirty="0">
                        <a:solidFill>
                          <a:srgbClr val="002060"/>
                        </a:solidFill>
                        <a:effectLst/>
                        <a:latin typeface="Arial" panose="020B0604020202020204" pitchFamily="34" charset="0"/>
                        <a:ea typeface="+mn-ea"/>
                        <a:cs typeface="Arial" panose="020B0604020202020204" pitchFamily="34" charset="0"/>
                      </a:endParaRPr>
                    </a:p>
                  </a:txBody>
                  <a:tcPr marL="89535" marR="89535" marT="0" marB="0"/>
                </a:tc>
              </a:tr>
            </a:tbl>
          </a:graphicData>
        </a:graphic>
      </p:graphicFrame>
    </p:spTree>
    <p:extLst>
      <p:ext uri="{BB962C8B-B14F-4D97-AF65-F5344CB8AC3E}">
        <p14:creationId xmlns:p14="http://schemas.microsoft.com/office/powerpoint/2010/main" val="14706922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461665"/>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Présentation du compte-financier 2013</a:t>
            </a:r>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 y="1846591"/>
            <a:ext cx="9144000" cy="4394072"/>
          </a:xfrm>
          <a:prstGeom prst="rect">
            <a:avLst/>
          </a:prstGeom>
          <a:solidFill>
            <a:schemeClr val="bg1"/>
          </a:solidFill>
          <a:ln>
            <a:noFill/>
          </a:ln>
          <a:effectLst/>
        </p:spPr>
      </p:pic>
    </p:spTree>
    <p:extLst>
      <p:ext uri="{BB962C8B-B14F-4D97-AF65-F5344CB8AC3E}">
        <p14:creationId xmlns:p14="http://schemas.microsoft.com/office/powerpoint/2010/main" val="30343323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461665"/>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Présentation du compte-financier 2013</a:t>
            </a:r>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861611"/>
            <a:ext cx="9144000" cy="5017760"/>
          </a:xfrm>
          <a:prstGeom prst="rect">
            <a:avLst/>
          </a:prstGeom>
          <a:solidFill>
            <a:schemeClr val="bg1"/>
          </a:solidFill>
          <a:ln>
            <a:noFill/>
          </a:ln>
          <a:effectLst/>
        </p:spPr>
      </p:pic>
    </p:spTree>
    <p:extLst>
      <p:ext uri="{BB962C8B-B14F-4D97-AF65-F5344CB8AC3E}">
        <p14:creationId xmlns:p14="http://schemas.microsoft.com/office/powerpoint/2010/main" val="4056852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461665"/>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Présentation du compte-financier 2013</a:t>
            </a:r>
          </a:p>
        </p:txBody>
      </p:sp>
      <p:pic>
        <p:nvPicPr>
          <p:cNvPr id="3073"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00695" y="1847817"/>
            <a:ext cx="7286625" cy="3533775"/>
          </a:xfrm>
          <a:prstGeom prst="rect">
            <a:avLst/>
          </a:prstGeom>
          <a:solidFill>
            <a:schemeClr val="bg1"/>
          </a:solidFill>
          <a:ln>
            <a:noFill/>
          </a:ln>
          <a:effectLst/>
        </p:spPr>
      </p:pic>
      <p:graphicFrame>
        <p:nvGraphicFramePr>
          <p:cNvPr id="8" name="Tableau 7"/>
          <p:cNvGraphicFramePr>
            <a:graphicFrameLocks noGrp="1"/>
          </p:cNvGraphicFramePr>
          <p:nvPr>
            <p:extLst>
              <p:ext uri="{D42A27DB-BD31-4B8C-83A1-F6EECF244321}">
                <p14:modId xmlns:p14="http://schemas.microsoft.com/office/powerpoint/2010/main" val="2776210787"/>
              </p:ext>
            </p:extLst>
          </p:nvPr>
        </p:nvGraphicFramePr>
        <p:xfrm>
          <a:off x="136104" y="5589240"/>
          <a:ext cx="8784976" cy="853440"/>
        </p:xfrm>
        <a:graphic>
          <a:graphicData uri="http://schemas.openxmlformats.org/drawingml/2006/table">
            <a:tbl>
              <a:tblPr>
                <a:tableStyleId>{3C2FFA5D-87B4-456A-9821-1D502468CF0F}</a:tableStyleId>
              </a:tblPr>
              <a:tblGrid>
                <a:gridCol w="8784976"/>
              </a:tblGrid>
              <a:tr h="0">
                <a:tc>
                  <a:txBody>
                    <a:bodyPr/>
                    <a:lstStyle/>
                    <a:p>
                      <a:pPr marL="0" lvl="0" indent="0" algn="just" defTabSz="914400" rtl="0" eaLnBrk="1" latinLnBrk="0" hangingPunct="1">
                        <a:spcAft>
                          <a:spcPts val="0"/>
                        </a:spcAft>
                        <a:buFont typeface="+mj-lt"/>
                        <a:buNone/>
                      </a:pPr>
                      <a:r>
                        <a:rPr lang="fr-FR" sz="1800" b="1" kern="1200" dirty="0">
                          <a:solidFill>
                            <a:srgbClr val="002060"/>
                          </a:solidFill>
                          <a:effectLst/>
                          <a:latin typeface="Arial" panose="020B0604020202020204" pitchFamily="34" charset="0"/>
                          <a:ea typeface="+mn-ea"/>
                          <a:cs typeface="Arial" panose="020B0604020202020204" pitchFamily="34" charset="0"/>
                        </a:rPr>
                        <a:t>Décision </a:t>
                      </a:r>
                      <a:r>
                        <a:rPr lang="fr-FR" sz="1800" b="1" kern="1200" dirty="0" smtClean="0">
                          <a:solidFill>
                            <a:srgbClr val="002060"/>
                          </a:solidFill>
                          <a:effectLst/>
                          <a:latin typeface="Arial" panose="020B0604020202020204" pitchFamily="34" charset="0"/>
                          <a:ea typeface="+mn-ea"/>
                          <a:cs typeface="Arial" panose="020B0604020202020204" pitchFamily="34" charset="0"/>
                        </a:rPr>
                        <a:t>proposée :</a:t>
                      </a:r>
                      <a:endParaRPr lang="fr-FR" sz="1800" b="1" kern="1200" dirty="0">
                        <a:solidFill>
                          <a:srgbClr val="002060"/>
                        </a:solidFill>
                        <a:effectLst/>
                        <a:latin typeface="Arial" panose="020B0604020202020204" pitchFamily="34" charset="0"/>
                        <a:ea typeface="+mn-ea"/>
                        <a:cs typeface="Arial" panose="020B0604020202020204" pitchFamily="34" charset="0"/>
                      </a:endParaRPr>
                    </a:p>
                  </a:txBody>
                  <a:tcPr marL="68580" marR="68580" marT="0" marB="0"/>
                </a:tc>
              </a:tr>
              <a:tr h="0">
                <a:tc>
                  <a:txBody>
                    <a:bodyPr/>
                    <a:lstStyle/>
                    <a:p>
                      <a:pPr marL="342900" lvl="0" indent="-342900" algn="just" defTabSz="914400" rtl="0" eaLnBrk="1" latinLnBrk="0" hangingPunct="1">
                        <a:spcAft>
                          <a:spcPts val="0"/>
                        </a:spcAft>
                        <a:buFont typeface="+mj-lt"/>
                        <a:buAutoNum type="arabicPeriod"/>
                      </a:pPr>
                      <a:endParaRPr lang="fr-FR" sz="2000" b="1" kern="1200" dirty="0" smtClean="0">
                        <a:solidFill>
                          <a:srgbClr val="002060"/>
                        </a:solidFill>
                        <a:effectLst/>
                        <a:latin typeface="+mn-lt"/>
                        <a:ea typeface="+mn-ea"/>
                        <a:cs typeface="+mn-cs"/>
                      </a:endParaRPr>
                    </a:p>
                    <a:p>
                      <a:pPr marL="342900" lvl="0" indent="-342900" algn="just" defTabSz="914400" rtl="0" eaLnBrk="1" latinLnBrk="0" hangingPunct="1">
                        <a:spcAft>
                          <a:spcPts val="0"/>
                        </a:spcAft>
                        <a:buFont typeface="+mj-lt"/>
                        <a:buAutoNum type="arabicPeriod"/>
                      </a:pPr>
                      <a:r>
                        <a:rPr lang="fr-FR" sz="1800" b="1" kern="1200" dirty="0" smtClean="0">
                          <a:solidFill>
                            <a:srgbClr val="002060"/>
                          </a:solidFill>
                          <a:effectLst/>
                          <a:latin typeface="Arial" panose="020B0604020202020204" pitchFamily="34" charset="0"/>
                          <a:ea typeface="+mn-ea"/>
                          <a:cs typeface="Arial" panose="020B0604020202020204" pitchFamily="34" charset="0"/>
                        </a:rPr>
                        <a:t>Approuver le compte-financier de l’exercice 2013</a:t>
                      </a:r>
                      <a:endParaRPr lang="fr-FR" sz="1800" b="1" kern="1200" dirty="0">
                        <a:solidFill>
                          <a:srgbClr val="002060"/>
                        </a:solidFill>
                        <a:effectLst/>
                        <a:latin typeface="Arial" panose="020B0604020202020204" pitchFamily="34" charset="0"/>
                        <a:ea typeface="+mn-ea"/>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2079494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461665"/>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Ressources humaines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1489160"/>
            <a:ext cx="7206257" cy="518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9568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5201424"/>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Ressources humaines</a:t>
            </a:r>
          </a:p>
          <a:p>
            <a:pPr marL="800100" lvl="1" indent="-342900">
              <a:buFont typeface="Wingdings" panose="05000000000000000000" pitchFamily="2" charset="2"/>
              <a:buChar char="§"/>
            </a:pPr>
            <a:r>
              <a:rPr lang="fr-FR" sz="2400" dirty="0" smtClean="0">
                <a:solidFill>
                  <a:srgbClr val="002060"/>
                </a:solidFill>
                <a:latin typeface="Arial" panose="020B0604020202020204" pitchFamily="34" charset="0"/>
                <a:cs typeface="Arial" panose="020B0604020202020204" pitchFamily="34" charset="0"/>
                <a:hlinkClick r:id="rId3"/>
              </a:rPr>
              <a:t>Circulaire du 17 septembre 2013</a:t>
            </a:r>
            <a:r>
              <a:rPr lang="fr-FR" sz="2400" dirty="0" smtClean="0">
                <a:solidFill>
                  <a:srgbClr val="002060"/>
                </a:solidFill>
                <a:latin typeface="Arial" panose="020B0604020202020204" pitchFamily="34" charset="0"/>
                <a:cs typeface="Arial" panose="020B0604020202020204" pitchFamily="34" charset="0"/>
              </a:rPr>
              <a:t> relative à la mise en œuvre du </a:t>
            </a:r>
            <a:r>
              <a:rPr lang="fr-FR" sz="2400" dirty="0" smtClean="0">
                <a:solidFill>
                  <a:srgbClr val="002060"/>
                </a:solidFill>
                <a:latin typeface="Arial" panose="020B0604020202020204" pitchFamily="34" charset="0"/>
                <a:cs typeface="Arial" panose="020B0604020202020204" pitchFamily="34" charset="0"/>
                <a:hlinkClick r:id="rId4"/>
              </a:rPr>
              <a:t>décret n°2013-292 du 5 avril 2013</a:t>
            </a:r>
            <a:r>
              <a:rPr lang="fr-FR" sz="2400" dirty="0" smtClean="0">
                <a:solidFill>
                  <a:srgbClr val="002060"/>
                </a:solidFill>
                <a:latin typeface="Arial" panose="020B0604020202020204" pitchFamily="34" charset="0"/>
                <a:cs typeface="Arial" panose="020B0604020202020204" pitchFamily="34" charset="0"/>
              </a:rPr>
              <a:t> </a:t>
            </a:r>
            <a:r>
              <a:rPr lang="fr-FR" sz="2400" dirty="0">
                <a:solidFill>
                  <a:srgbClr val="002060"/>
                </a:solidFill>
                <a:latin typeface="Arial" panose="020B0604020202020204" pitchFamily="34" charset="0"/>
                <a:cs typeface="Arial" panose="020B0604020202020204" pitchFamily="34" charset="0"/>
              </a:rPr>
              <a:t>relatif au régime de droit public applicable aux personnels des </a:t>
            </a:r>
            <a:r>
              <a:rPr lang="fr-FR" sz="2400" dirty="0" smtClean="0">
                <a:solidFill>
                  <a:srgbClr val="002060"/>
                </a:solidFill>
                <a:latin typeface="Arial" panose="020B0604020202020204" pitchFamily="34" charset="0"/>
                <a:cs typeface="Arial" panose="020B0604020202020204" pitchFamily="34" charset="0"/>
              </a:rPr>
              <a:t>GIP</a:t>
            </a:r>
          </a:p>
          <a:p>
            <a:pPr marL="800100" lvl="1" indent="-342900">
              <a:buFont typeface="Wingdings" panose="05000000000000000000" pitchFamily="2" charset="2"/>
              <a:buChar char="§"/>
            </a:pPr>
            <a:endParaRPr lang="fr-FR" sz="2400" dirty="0">
              <a:solidFill>
                <a:srgbClr val="002060"/>
              </a:solidFill>
              <a:latin typeface="Arial" panose="020B0604020202020204" pitchFamily="34" charset="0"/>
              <a:cs typeface="Arial" panose="020B0604020202020204" pitchFamily="34" charset="0"/>
            </a:endParaRPr>
          </a:p>
          <a:p>
            <a:pPr marL="800100" lvl="1" indent="-342900">
              <a:buFont typeface="Wingdings"/>
              <a:buChar char="à"/>
            </a:pPr>
            <a:r>
              <a:rPr lang="fr-FR" sz="2400" dirty="0" smtClean="0">
                <a:solidFill>
                  <a:srgbClr val="002060"/>
                </a:solidFill>
                <a:latin typeface="Arial" panose="020B0604020202020204" pitchFamily="34" charset="0"/>
                <a:cs typeface="Arial" panose="020B0604020202020204" pitchFamily="34" charset="0"/>
                <a:sym typeface="Wingdings" panose="05000000000000000000" pitchFamily="2" charset="2"/>
              </a:rPr>
              <a:t>Les personnels des GIP doivent être constitués :</a:t>
            </a:r>
          </a:p>
          <a:p>
            <a:pPr marL="800100" lvl="1" indent="-342900">
              <a:buFont typeface="Wingdings"/>
              <a:buChar char="à"/>
            </a:pPr>
            <a:endParaRPr lang="fr-FR" sz="2400" dirty="0" smtClean="0">
              <a:solidFill>
                <a:srgbClr val="002060"/>
              </a:solidFill>
              <a:latin typeface="Arial" panose="020B0604020202020204" pitchFamily="34" charset="0"/>
              <a:cs typeface="Arial" panose="020B0604020202020204" pitchFamily="34" charset="0"/>
              <a:sym typeface="Wingdings" panose="05000000000000000000" pitchFamily="2" charset="2"/>
            </a:endParaRPr>
          </a:p>
          <a:p>
            <a:pPr marL="914400" lvl="1" indent="-457200">
              <a:buFont typeface="+mj-lt"/>
              <a:buAutoNum type="arabicPeriod"/>
            </a:pPr>
            <a:r>
              <a:rPr lang="fr-FR" sz="2000" dirty="0" smtClean="0">
                <a:solidFill>
                  <a:srgbClr val="002060"/>
                </a:solidFill>
                <a:latin typeface="Arial" panose="020B0604020202020204" pitchFamily="34" charset="0"/>
                <a:cs typeface="Arial" panose="020B0604020202020204" pitchFamily="34" charset="0"/>
                <a:sym typeface="Wingdings" panose="05000000000000000000" pitchFamily="2" charset="2"/>
              </a:rPr>
              <a:t>Des personnels mis à la disposition du groupement par ses membres</a:t>
            </a:r>
          </a:p>
          <a:p>
            <a:pPr marL="914400" lvl="1" indent="-457200">
              <a:buFont typeface="+mj-lt"/>
              <a:buAutoNum type="arabicPeriod"/>
            </a:pPr>
            <a:r>
              <a:rPr lang="fr-FR" sz="2000" dirty="0" smtClean="0">
                <a:solidFill>
                  <a:srgbClr val="002060"/>
                </a:solidFill>
                <a:latin typeface="Arial" panose="020B0604020202020204" pitchFamily="34" charset="0"/>
                <a:cs typeface="Arial" panose="020B0604020202020204" pitchFamily="34" charset="0"/>
                <a:sym typeface="Wingdings" panose="05000000000000000000" pitchFamily="2" charset="2"/>
              </a:rPr>
              <a:t>Des agents relevant d’une personne de droit public, non membre du GIP, et placés dans une position conforme à leur statut</a:t>
            </a:r>
          </a:p>
          <a:p>
            <a:pPr marL="914400" lvl="1" indent="-457200">
              <a:buFont typeface="+mj-lt"/>
              <a:buAutoNum type="arabicPeriod"/>
            </a:pPr>
            <a:r>
              <a:rPr lang="fr-FR" sz="2000" dirty="0">
                <a:solidFill>
                  <a:srgbClr val="002060"/>
                </a:solidFill>
                <a:latin typeface="Arial" panose="020B0604020202020204" pitchFamily="34" charset="0"/>
                <a:cs typeface="Arial" panose="020B0604020202020204" pitchFamily="34" charset="0"/>
              </a:rPr>
              <a:t>Des personnels propres recrutés directement par le groupement, à titre complémentaire sur le fondement du 3° de l’article 109 de la </a:t>
            </a:r>
            <a:r>
              <a:rPr lang="fr-FR" sz="2000" dirty="0">
                <a:solidFill>
                  <a:srgbClr val="002060"/>
                </a:solidFill>
                <a:latin typeface="Arial" panose="020B0604020202020204" pitchFamily="34" charset="0"/>
                <a:cs typeface="Arial" panose="020B0604020202020204" pitchFamily="34" charset="0"/>
                <a:hlinkClick r:id="rId5"/>
              </a:rPr>
              <a:t>loi du 17 mai 2011</a:t>
            </a:r>
            <a:endParaRPr lang="fr-FR" sz="20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106535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4832092"/>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Ressources humaines</a:t>
            </a:r>
          </a:p>
          <a:p>
            <a:pPr marL="800100" lvl="1" indent="-342900">
              <a:buFont typeface="Wingdings" panose="05000000000000000000" pitchFamily="2" charset="2"/>
              <a:buChar char="§"/>
            </a:pPr>
            <a:r>
              <a:rPr lang="fr-FR" sz="2400" dirty="0" smtClean="0">
                <a:solidFill>
                  <a:srgbClr val="002060"/>
                </a:solidFill>
                <a:latin typeface="Arial" panose="020B0604020202020204" pitchFamily="34" charset="0"/>
                <a:cs typeface="Arial" panose="020B0604020202020204" pitchFamily="34" charset="0"/>
              </a:rPr>
              <a:t>Le recrutement direct d’agents contractuels en propre par le GIP n’est possible que dans deux cas :</a:t>
            </a:r>
          </a:p>
          <a:p>
            <a:pPr marL="800100" lvl="1" indent="-342900">
              <a:buFont typeface="Wingdings" panose="05000000000000000000" pitchFamily="2" charset="2"/>
              <a:buChar char="§"/>
            </a:pPr>
            <a:endParaRPr lang="fr-FR" sz="2400" dirty="0">
              <a:solidFill>
                <a:srgbClr val="002060"/>
              </a:solidFill>
              <a:latin typeface="Arial" panose="020B0604020202020204" pitchFamily="34" charset="0"/>
              <a:cs typeface="Arial" panose="020B0604020202020204" pitchFamily="34" charset="0"/>
            </a:endParaRPr>
          </a:p>
          <a:p>
            <a:pPr marL="914400" lvl="1" indent="-457200">
              <a:buFont typeface="+mj-lt"/>
              <a:buAutoNum type="arabicPeriod"/>
            </a:pPr>
            <a:r>
              <a:rPr lang="fr-FR" sz="2400" dirty="0">
                <a:solidFill>
                  <a:srgbClr val="002060"/>
                </a:solidFill>
                <a:latin typeface="Arial" panose="020B0604020202020204" pitchFamily="34" charset="0"/>
                <a:cs typeface="Arial" panose="020B0604020202020204" pitchFamily="34" charset="0"/>
              </a:rPr>
              <a:t>Pour assurer le </a:t>
            </a:r>
            <a:r>
              <a:rPr lang="fr-FR" sz="2400" b="1" dirty="0">
                <a:solidFill>
                  <a:srgbClr val="002060"/>
                </a:solidFill>
                <a:latin typeface="Arial" panose="020B0604020202020204" pitchFamily="34" charset="0"/>
                <a:cs typeface="Arial" panose="020B0604020202020204" pitchFamily="34" charset="0"/>
              </a:rPr>
              <a:t>remplacement d’un agent absent</a:t>
            </a:r>
            <a:r>
              <a:rPr lang="fr-FR" sz="2400" dirty="0">
                <a:solidFill>
                  <a:srgbClr val="002060"/>
                </a:solidFill>
                <a:latin typeface="Arial" panose="020B0604020202020204" pitchFamily="34" charset="0"/>
                <a:cs typeface="Arial" panose="020B0604020202020204" pitchFamily="34" charset="0"/>
              </a:rPr>
              <a:t> ou </a:t>
            </a:r>
            <a:r>
              <a:rPr lang="fr-FR" sz="2400" b="1" dirty="0">
                <a:solidFill>
                  <a:srgbClr val="002060"/>
                </a:solidFill>
                <a:latin typeface="Arial" panose="020B0604020202020204" pitchFamily="34" charset="0"/>
                <a:cs typeface="Arial" panose="020B0604020202020204" pitchFamily="34" charset="0"/>
              </a:rPr>
              <a:t>faire face à des besoins temporaires</a:t>
            </a:r>
            <a:r>
              <a:rPr lang="fr-FR" sz="2400" dirty="0">
                <a:solidFill>
                  <a:srgbClr val="002060"/>
                </a:solidFill>
                <a:latin typeface="Arial" panose="020B0604020202020204" pitchFamily="34" charset="0"/>
                <a:cs typeface="Arial" panose="020B0604020202020204" pitchFamily="34" charset="0"/>
              </a:rPr>
              <a:t> liés à un accroissement momentané ou </a:t>
            </a:r>
            <a:r>
              <a:rPr lang="fr-FR" sz="2400" dirty="0" smtClean="0">
                <a:solidFill>
                  <a:srgbClr val="002060"/>
                </a:solidFill>
                <a:latin typeface="Arial" panose="020B0604020202020204" pitchFamily="34" charset="0"/>
                <a:cs typeface="Arial" panose="020B0604020202020204" pitchFamily="34" charset="0"/>
              </a:rPr>
              <a:t>saisonnier</a:t>
            </a:r>
          </a:p>
          <a:p>
            <a:pPr marL="914400" lvl="1" indent="-457200">
              <a:buFont typeface="+mj-lt"/>
              <a:buAutoNum type="arabicPeriod"/>
            </a:pPr>
            <a:r>
              <a:rPr lang="fr-FR" sz="2400" dirty="0">
                <a:solidFill>
                  <a:srgbClr val="002060"/>
                </a:solidFill>
                <a:latin typeface="Arial" panose="020B0604020202020204" pitchFamily="34" charset="0"/>
                <a:cs typeface="Arial" panose="020B0604020202020204" pitchFamily="34" charset="0"/>
              </a:rPr>
              <a:t>Pour </a:t>
            </a:r>
            <a:r>
              <a:rPr lang="fr-FR" sz="2400" b="1" dirty="0">
                <a:solidFill>
                  <a:srgbClr val="002060"/>
                </a:solidFill>
                <a:latin typeface="Arial" panose="020B0604020202020204" pitchFamily="34" charset="0"/>
                <a:cs typeface="Arial" panose="020B0604020202020204" pitchFamily="34" charset="0"/>
              </a:rPr>
              <a:t>l’exercice d’une fonction requérant des qualifications spécialisées</a:t>
            </a:r>
            <a:r>
              <a:rPr lang="fr-FR" sz="2400" dirty="0">
                <a:solidFill>
                  <a:srgbClr val="002060"/>
                </a:solidFill>
                <a:latin typeface="Arial" panose="020B0604020202020204" pitchFamily="34" charset="0"/>
                <a:cs typeface="Arial" panose="020B0604020202020204" pitchFamily="34" charset="0"/>
              </a:rPr>
              <a:t>. Il ne peut être procédé à un tel recrutement qu’en l’absence de candidats justifiant de ces qualifications pendant au moins un an à compter de la publication de la vacance d’emploi</a:t>
            </a:r>
          </a:p>
          <a:p>
            <a:pPr marL="914400" lvl="1" indent="-457200">
              <a:buFont typeface="+mj-lt"/>
              <a:buAutoNum type="arabicPeriod"/>
            </a:pPr>
            <a:endParaRPr lang="fr-FR" sz="20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5702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8"/>
          <p:cNvSpPr txBox="1">
            <a:spLocks noGrp="1"/>
          </p:cNvSpPr>
          <p:nvPr>
            <p:ph type="title"/>
          </p:nvPr>
        </p:nvSpPr>
        <p:spPr>
          <a:xfrm>
            <a:off x="451640" y="188640"/>
            <a:ext cx="8229600" cy="1329099"/>
          </a:xfrm>
          <a:effectLst>
            <a:outerShdw dist="38103" algn="tl">
              <a:srgbClr val="000000">
                <a:alpha val="40000"/>
              </a:srgbClr>
            </a:outerShdw>
          </a:effectLst>
        </p:spPr>
        <p:txBody>
          <a:bodyPr>
            <a:normAutofit/>
          </a:bodyPr>
          <a:lstStyle/>
          <a:p>
            <a:pPr lvl="0"/>
            <a:r>
              <a:rPr lang="fr-FR" sz="2800" dirty="0" smtClean="0">
                <a:solidFill>
                  <a:srgbClr val="002060"/>
                </a:solidFill>
                <a:effectLst>
                  <a:outerShdw blurRad="38100" dist="38100" dir="2700000" algn="tl">
                    <a:srgbClr val="000000">
                      <a:alpha val="43137"/>
                    </a:srgbClr>
                  </a:outerShdw>
                </a:effectLst>
                <a:latin typeface="+mn-lt"/>
              </a:rPr>
              <a:t>Conseil d’administration du GIP</a:t>
            </a:r>
            <a:br>
              <a:rPr lang="fr-FR" sz="2800" dirty="0" smtClean="0">
                <a:solidFill>
                  <a:srgbClr val="002060"/>
                </a:solidFill>
                <a:effectLst>
                  <a:outerShdw blurRad="38100" dist="38100" dir="2700000" algn="tl">
                    <a:srgbClr val="000000">
                      <a:alpha val="43137"/>
                    </a:srgbClr>
                  </a:outerShdw>
                </a:effectLst>
                <a:latin typeface="+mn-lt"/>
              </a:rPr>
            </a:br>
            <a:r>
              <a:rPr lang="fr-FR" sz="2800" dirty="0" smtClean="0">
                <a:solidFill>
                  <a:srgbClr val="002060"/>
                </a:solidFill>
                <a:effectLst>
                  <a:outerShdw blurRad="38100" dist="38100" dir="2700000" algn="tl">
                    <a:srgbClr val="000000">
                      <a:alpha val="43137"/>
                    </a:srgbClr>
                  </a:outerShdw>
                </a:effectLst>
                <a:latin typeface="+mn-lt"/>
              </a:rPr>
              <a:t>19 juin 2014</a:t>
            </a:r>
            <a:endParaRPr lang="fr-FR" sz="2400" b="0" i="1" dirty="0">
              <a:solidFill>
                <a:srgbClr val="002060"/>
              </a:solidFill>
              <a:latin typeface="+mn-lt"/>
            </a:endParaRPr>
          </a:p>
        </p:txBody>
      </p:sp>
      <p:sp>
        <p:nvSpPr>
          <p:cNvPr id="3" name="ZoneTexte 2"/>
          <p:cNvSpPr txBox="1"/>
          <p:nvPr/>
        </p:nvSpPr>
        <p:spPr>
          <a:xfrm>
            <a:off x="395536" y="1386152"/>
            <a:ext cx="8496944" cy="1938992"/>
          </a:xfrm>
          <a:prstGeom prst="rect">
            <a:avLst/>
          </a:prstGeom>
          <a:noFill/>
        </p:spPr>
        <p:txBody>
          <a:bodyPr wrap="square" rtlCol="0">
            <a:spAutoFit/>
          </a:bodyPr>
          <a:lstStyle/>
          <a:p>
            <a:pPr marL="342900" indent="-342900">
              <a:buFont typeface="Wingdings" panose="05000000000000000000" pitchFamily="2" charset="2"/>
              <a:buChar char="Ø"/>
            </a:pPr>
            <a:r>
              <a:rPr lang="fr-FR" sz="2400" b="1" dirty="0" smtClean="0">
                <a:solidFill>
                  <a:srgbClr val="002060"/>
                </a:solidFill>
                <a:latin typeface="Arial" panose="020B0604020202020204" pitchFamily="34" charset="0"/>
                <a:cs typeface="Arial" panose="020B0604020202020204" pitchFamily="34" charset="0"/>
              </a:rPr>
              <a:t>Ressources humaines</a:t>
            </a:r>
          </a:p>
          <a:p>
            <a:pPr marL="800100" lvl="1" indent="-342900">
              <a:buFont typeface="Wingdings" panose="05000000000000000000" pitchFamily="2" charset="2"/>
              <a:buChar char="§"/>
            </a:pPr>
            <a:r>
              <a:rPr lang="fr-FR" sz="2400" dirty="0">
                <a:solidFill>
                  <a:srgbClr val="002060"/>
                </a:solidFill>
                <a:latin typeface="Arial" panose="020B0604020202020204" pitchFamily="34" charset="0"/>
                <a:cs typeface="Arial" panose="020B0604020202020204" pitchFamily="34" charset="0"/>
              </a:rPr>
              <a:t>les personnels en fonction à la date du 17 mai 2011 </a:t>
            </a:r>
            <a:r>
              <a:rPr lang="fr-FR" sz="2400" b="1" dirty="0">
                <a:solidFill>
                  <a:srgbClr val="002060"/>
                </a:solidFill>
                <a:latin typeface="Arial" panose="020B0604020202020204" pitchFamily="34" charset="0"/>
                <a:cs typeface="Arial" panose="020B0604020202020204" pitchFamily="34" charset="0"/>
              </a:rPr>
              <a:t>peuvent bénéficier du maintien des dispositions </a:t>
            </a:r>
            <a:r>
              <a:rPr lang="fr-FR" sz="2400" dirty="0">
                <a:solidFill>
                  <a:srgbClr val="002060"/>
                </a:solidFill>
                <a:latin typeface="Arial" panose="020B0604020202020204" pitchFamily="34" charset="0"/>
                <a:cs typeface="Arial" panose="020B0604020202020204" pitchFamily="34" charset="0"/>
              </a:rPr>
              <a:t>qui leur sont applicables à cette date jusqu’au terme de leur contrat et </a:t>
            </a:r>
            <a:r>
              <a:rPr lang="fr-FR" sz="2400" b="1" dirty="0">
                <a:solidFill>
                  <a:srgbClr val="002060"/>
                </a:solidFill>
                <a:latin typeface="Arial" panose="020B0604020202020204" pitchFamily="34" charset="0"/>
                <a:cs typeface="Arial" panose="020B0604020202020204" pitchFamily="34" charset="0"/>
              </a:rPr>
              <a:t>au plus tard jusqu’au 17 mai 2015</a:t>
            </a:r>
          </a:p>
        </p:txBody>
      </p:sp>
      <p:graphicFrame>
        <p:nvGraphicFramePr>
          <p:cNvPr id="4" name="Tableau 3"/>
          <p:cNvGraphicFramePr>
            <a:graphicFrameLocks noGrp="1"/>
          </p:cNvGraphicFramePr>
          <p:nvPr>
            <p:extLst>
              <p:ext uri="{D42A27DB-BD31-4B8C-83A1-F6EECF244321}">
                <p14:modId xmlns:p14="http://schemas.microsoft.com/office/powerpoint/2010/main" val="2137220121"/>
              </p:ext>
            </p:extLst>
          </p:nvPr>
        </p:nvGraphicFramePr>
        <p:xfrm>
          <a:off x="251520" y="3501008"/>
          <a:ext cx="8712969" cy="3019008"/>
        </p:xfrm>
        <a:graphic>
          <a:graphicData uri="http://schemas.openxmlformats.org/drawingml/2006/table">
            <a:tbl>
              <a:tblPr firstRow="1" firstCol="1" bandRow="1">
                <a:tableStyleId>{69CF1AB2-1976-4502-BF36-3FF5EA218861}</a:tableStyleId>
              </a:tblPr>
              <a:tblGrid>
                <a:gridCol w="968107"/>
                <a:gridCol w="976109"/>
                <a:gridCol w="1368152"/>
                <a:gridCol w="1368152"/>
                <a:gridCol w="1022513"/>
                <a:gridCol w="739282"/>
                <a:gridCol w="1135327"/>
                <a:gridCol w="1135327"/>
              </a:tblGrid>
              <a:tr h="1152128">
                <a:tc>
                  <a:txBody>
                    <a:bodyPr/>
                    <a:lstStyle/>
                    <a:p>
                      <a:pPr algn="ctr">
                        <a:spcAft>
                          <a:spcPts val="0"/>
                        </a:spcAft>
                      </a:pPr>
                      <a:r>
                        <a:rPr lang="fr-FR" sz="1200" dirty="0">
                          <a:effectLst/>
                          <a:latin typeface="Arial" panose="020B0604020202020204" pitchFamily="34" charset="0"/>
                          <a:cs typeface="Arial" panose="020B0604020202020204" pitchFamily="34" charset="0"/>
                        </a:rPr>
                        <a:t>Prénom</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NOM</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Fonction</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Date ancienneté VetAgroSup</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Date ancienneté CRAIG</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Type du contrat actuel</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Date de fin de contrat actuel</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200" dirty="0">
                          <a:effectLst/>
                          <a:latin typeface="Arial" panose="020B0604020202020204" pitchFamily="34" charset="0"/>
                          <a:cs typeface="Arial" panose="020B0604020202020204" pitchFamily="34" charset="0"/>
                        </a:rPr>
                        <a:t>Date CDI</a:t>
                      </a:r>
                      <a:endParaRPr lang="fr-FR" sz="1200" dirty="0">
                        <a:effectLst/>
                        <a:latin typeface="Arial" panose="020B0604020202020204" pitchFamily="34" charset="0"/>
                        <a:ea typeface="Times New Roman"/>
                        <a:cs typeface="Arial" panose="020B0604020202020204" pitchFamily="34" charset="0"/>
                      </a:endParaRPr>
                    </a:p>
                  </a:txBody>
                  <a:tcPr marL="44450" marR="44450" marT="0" marB="0" anchor="ctr"/>
                </a:tc>
              </a:tr>
              <a:tr h="288032">
                <a:tc>
                  <a:txBody>
                    <a:bodyPr/>
                    <a:lstStyle/>
                    <a:p>
                      <a:pPr marL="0" algn="ctr" defTabSz="914400" rtl="0" eaLnBrk="1" latinLnBrk="0" hangingPunct="1">
                        <a:spcAft>
                          <a:spcPts val="0"/>
                        </a:spcAft>
                      </a:pPr>
                      <a:r>
                        <a:rPr lang="fr-FR" sz="1400" b="0" kern="1200" dirty="0" smtClean="0">
                          <a:solidFill>
                            <a:schemeClr val="dk1"/>
                          </a:solidFill>
                          <a:effectLst/>
                          <a:latin typeface="Arial" panose="020B0604020202020204" pitchFamily="34" charset="0"/>
                          <a:ea typeface="+mn-ea"/>
                          <a:cs typeface="Arial" panose="020B0604020202020204" pitchFamily="34" charset="0"/>
                        </a:rPr>
                        <a:t>Sandrine</a:t>
                      </a:r>
                      <a:endParaRPr lang="fr-FR" sz="1400" b="0" kern="1200" dirty="0">
                        <a:solidFill>
                          <a:schemeClr val="dk1"/>
                        </a:solidFill>
                        <a:effectLst/>
                        <a:latin typeface="Arial" panose="020B0604020202020204" pitchFamily="34" charset="0"/>
                        <a:ea typeface="+mn-ea"/>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TOUS</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Chargée de mission</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07/02/2005</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01/06/2011</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CDI</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smtClean="0">
                          <a:effectLst/>
                          <a:latin typeface="Arial" panose="020B0604020202020204" pitchFamily="34" charset="0"/>
                          <a:ea typeface="Times New Roman"/>
                          <a:cs typeface="Arial" panose="020B0604020202020204" pitchFamily="34" charset="0"/>
                        </a:rPr>
                        <a:t>01/07/2011</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r>
              <a:tr h="288032">
                <a:tc>
                  <a:txBody>
                    <a:bodyPr/>
                    <a:lstStyle/>
                    <a:p>
                      <a:pPr marL="0" algn="ctr" defTabSz="914400" rtl="0" eaLnBrk="1" latinLnBrk="0" hangingPunct="1">
                        <a:spcAft>
                          <a:spcPts val="0"/>
                        </a:spcAft>
                      </a:pPr>
                      <a:r>
                        <a:rPr lang="fr-FR" sz="1400" b="0" kern="1200" dirty="0">
                          <a:effectLst/>
                          <a:latin typeface="Arial" panose="020B0604020202020204" pitchFamily="34" charset="0"/>
                          <a:cs typeface="Arial" panose="020B0604020202020204" pitchFamily="34" charset="0"/>
                        </a:rPr>
                        <a:t>Frédéric </a:t>
                      </a:r>
                      <a:endParaRPr lang="fr-FR" sz="1400" b="0" kern="1200" dirty="0">
                        <a:solidFill>
                          <a:schemeClr val="dk1"/>
                        </a:solidFill>
                        <a:effectLst/>
                        <a:latin typeface="Arial" panose="020B0604020202020204" pitchFamily="34" charset="0"/>
                        <a:ea typeface="+mn-ea"/>
                        <a:cs typeface="Arial" panose="020B0604020202020204" pitchFamily="34" charset="0"/>
                      </a:endParaRPr>
                    </a:p>
                  </a:txBody>
                  <a:tcPr marL="44450" marR="44450" marT="0" marB="0" anchor="ctr"/>
                </a:tc>
                <a:tc>
                  <a:txBody>
                    <a:bodyPr/>
                    <a:lstStyle/>
                    <a:p>
                      <a:pPr algn="ctr">
                        <a:spcAft>
                          <a:spcPts val="0"/>
                        </a:spcAft>
                      </a:pPr>
                      <a:r>
                        <a:rPr lang="fr-FR" sz="1400" b="0" dirty="0">
                          <a:effectLst/>
                          <a:latin typeface="Arial" panose="020B0604020202020204" pitchFamily="34" charset="0"/>
                          <a:cs typeface="Arial" panose="020B0604020202020204" pitchFamily="34" charset="0"/>
                        </a:rPr>
                        <a:t>DENEUX</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Directeur</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01/09/2008</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01/06/2011</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CDD</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31/08/2014</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01/09/2014</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r>
              <a:tr h="576064">
                <a:tc>
                  <a:txBody>
                    <a:bodyPr/>
                    <a:lstStyle/>
                    <a:p>
                      <a:pPr marL="0" algn="ctr" defTabSz="914400" rtl="0" eaLnBrk="1" latinLnBrk="0" hangingPunct="1">
                        <a:spcAft>
                          <a:spcPts val="0"/>
                        </a:spcAft>
                      </a:pPr>
                      <a:r>
                        <a:rPr lang="fr-FR" sz="1400" b="0" kern="1200" dirty="0">
                          <a:effectLst/>
                          <a:latin typeface="Arial" panose="020B0604020202020204" pitchFamily="34" charset="0"/>
                          <a:cs typeface="Arial" panose="020B0604020202020204" pitchFamily="34" charset="0"/>
                        </a:rPr>
                        <a:t>Landry</a:t>
                      </a:r>
                      <a:endParaRPr lang="fr-FR" sz="1400" b="0" kern="1200" dirty="0">
                        <a:solidFill>
                          <a:schemeClr val="dk1"/>
                        </a:solidFill>
                        <a:effectLst/>
                        <a:latin typeface="Arial" panose="020B0604020202020204" pitchFamily="34" charset="0"/>
                        <a:ea typeface="+mn-ea"/>
                        <a:cs typeface="Arial" panose="020B0604020202020204" pitchFamily="34" charset="0"/>
                      </a:endParaRPr>
                    </a:p>
                  </a:txBody>
                  <a:tcPr marL="44450" marR="44450" marT="0" marB="0" anchor="ctr"/>
                </a:tc>
                <a:tc>
                  <a:txBody>
                    <a:bodyPr/>
                    <a:lstStyle/>
                    <a:p>
                      <a:pPr algn="ctr">
                        <a:spcAft>
                          <a:spcPts val="0"/>
                        </a:spcAft>
                      </a:pPr>
                      <a:r>
                        <a:rPr lang="fr-FR" sz="1400" b="0" dirty="0">
                          <a:effectLst/>
                          <a:latin typeface="Arial" panose="020B0604020202020204" pitchFamily="34" charset="0"/>
                          <a:cs typeface="Arial" panose="020B0604020202020204" pitchFamily="34" charset="0"/>
                        </a:rPr>
                        <a:t>BREUIL</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Administrateur Plateforme</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01/12/2008</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01/06/2011</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CDD</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30/11/2014</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01/12/2014</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r>
              <a:tr h="576064">
                <a:tc>
                  <a:txBody>
                    <a:bodyPr/>
                    <a:lstStyle/>
                    <a:p>
                      <a:pPr marL="0" algn="ctr" defTabSz="914400" rtl="0" eaLnBrk="1" latinLnBrk="0" hangingPunct="1">
                        <a:spcAft>
                          <a:spcPts val="0"/>
                        </a:spcAft>
                      </a:pPr>
                      <a:r>
                        <a:rPr lang="fr-FR" sz="1400" b="0" kern="1200" dirty="0">
                          <a:effectLst/>
                          <a:latin typeface="Arial" panose="020B0604020202020204" pitchFamily="34" charset="0"/>
                          <a:cs typeface="Arial" panose="020B0604020202020204" pitchFamily="34" charset="0"/>
                        </a:rPr>
                        <a:t>Marie-Laure</a:t>
                      </a:r>
                      <a:endParaRPr lang="fr-FR" sz="1400" b="0" kern="1200" dirty="0">
                        <a:solidFill>
                          <a:schemeClr val="dk1"/>
                        </a:solidFill>
                        <a:effectLst/>
                        <a:latin typeface="Arial" panose="020B0604020202020204" pitchFamily="34" charset="0"/>
                        <a:ea typeface="+mn-ea"/>
                        <a:cs typeface="Arial" panose="020B0604020202020204" pitchFamily="34" charset="0"/>
                      </a:endParaRPr>
                    </a:p>
                  </a:txBody>
                  <a:tcPr marL="44450" marR="44450" marT="0" marB="0" anchor="ctr"/>
                </a:tc>
                <a:tc>
                  <a:txBody>
                    <a:bodyPr/>
                    <a:lstStyle/>
                    <a:p>
                      <a:pPr algn="ctr">
                        <a:spcAft>
                          <a:spcPts val="0"/>
                        </a:spcAft>
                      </a:pPr>
                      <a:r>
                        <a:rPr lang="fr-FR" sz="1400" b="0" dirty="0">
                          <a:effectLst/>
                          <a:latin typeface="Arial" panose="020B0604020202020204" pitchFamily="34" charset="0"/>
                          <a:cs typeface="Arial" panose="020B0604020202020204" pitchFamily="34" charset="0"/>
                        </a:rPr>
                        <a:t>COMBRE</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Assistante de Gestion</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12/01/2009</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01/05/2011</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CDD</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a:effectLst/>
                          <a:latin typeface="Arial" panose="020B0604020202020204" pitchFamily="34" charset="0"/>
                          <a:cs typeface="Arial" panose="020B0604020202020204" pitchFamily="34" charset="0"/>
                        </a:rPr>
                        <a:t>30/06/2016</a:t>
                      </a:r>
                      <a:endParaRPr lang="fr-FR" sz="1400" b="0">
                        <a:effectLst/>
                        <a:latin typeface="Arial" panose="020B0604020202020204" pitchFamily="34" charset="0"/>
                        <a:ea typeface="Times New Roman"/>
                        <a:cs typeface="Arial" panose="020B0604020202020204" pitchFamily="34" charset="0"/>
                      </a:endParaRPr>
                    </a:p>
                  </a:txBody>
                  <a:tcPr marL="44450" marR="44450" marT="0" marB="0" anchor="ctr"/>
                </a:tc>
                <a:tc>
                  <a:txBody>
                    <a:bodyPr/>
                    <a:lstStyle/>
                    <a:p>
                      <a:pPr algn="ctr">
                        <a:spcAft>
                          <a:spcPts val="0"/>
                        </a:spcAft>
                      </a:pPr>
                      <a:r>
                        <a:rPr lang="fr-FR" sz="1400" b="0" dirty="0">
                          <a:effectLst/>
                          <a:latin typeface="Arial" panose="020B0604020202020204" pitchFamily="34" charset="0"/>
                          <a:cs typeface="Arial" panose="020B0604020202020204" pitchFamily="34" charset="0"/>
                        </a:rPr>
                        <a:t>12/01/2015 </a:t>
                      </a:r>
                      <a:endParaRPr lang="fr-FR" sz="1400" b="0" dirty="0">
                        <a:effectLst/>
                        <a:latin typeface="Arial" panose="020B0604020202020204" pitchFamily="34" charset="0"/>
                        <a:ea typeface="Times New Roman"/>
                        <a:cs typeface="Arial" panose="020B0604020202020204" pitchFamily="34" charset="0"/>
                      </a:endParaRPr>
                    </a:p>
                  </a:txBody>
                  <a:tcPr marL="44450" marR="44450" marT="0" marB="0" anchor="ctr"/>
                </a:tc>
              </a:tr>
            </a:tbl>
          </a:graphicData>
        </a:graphic>
      </p:graphicFrame>
    </p:spTree>
    <p:extLst>
      <p:ext uri="{BB962C8B-B14F-4D97-AF65-F5344CB8AC3E}">
        <p14:creationId xmlns:p14="http://schemas.microsoft.com/office/powerpoint/2010/main" val="13975846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16495</TotalTime>
  <Words>1930</Words>
  <Application>Microsoft Office PowerPoint</Application>
  <PresentationFormat>Affichage à l'écran (4:3)</PresentationFormat>
  <Paragraphs>403</Paragraphs>
  <Slides>22</Slides>
  <Notes>22</Notes>
  <HiddenSlides>0</HiddenSlides>
  <MMClips>0</MMClips>
  <ScaleCrop>false</ScaleCrop>
  <HeadingPairs>
    <vt:vector size="4" baseType="variant">
      <vt:variant>
        <vt:lpstr>Thème</vt:lpstr>
      </vt:variant>
      <vt:variant>
        <vt:i4>1</vt:i4>
      </vt:variant>
      <vt:variant>
        <vt:lpstr>Titres des diapositives</vt:lpstr>
      </vt:variant>
      <vt:variant>
        <vt:i4>22</vt:i4>
      </vt:variant>
    </vt:vector>
  </HeadingPairs>
  <TitlesOfParts>
    <vt:vector size="23" baseType="lpstr">
      <vt:lpstr>Conception personnalisée</vt:lpstr>
      <vt:lpstr>Conseil d’administration du GIP 19 juin 2014</vt:lpstr>
      <vt:lpstr>Conseil d’administration du GIP 19 juin 2014</vt:lpstr>
      <vt:lpstr>Conseil d’administration du GIP 19 juin 2014</vt:lpstr>
      <vt:lpstr>Conseil d’administration du GIP 19 juin 2014</vt:lpstr>
      <vt:lpstr>Conseil d’administration du GIP 19 juin 2014</vt:lpstr>
      <vt:lpstr>Conseil d’administration du GIP 19 juin 2014</vt:lpstr>
      <vt:lpstr>Conseil d’administration du GIP 19 juin 2014</vt:lpstr>
      <vt:lpstr>Conseil d’administration du GIP 19 juin 2014</vt:lpstr>
      <vt:lpstr>Conseil d’administration du GIP 19 juin 2014</vt:lpstr>
      <vt:lpstr>Conseil d’administration du GIP 19 juin 2014</vt:lpstr>
      <vt:lpstr>Conseil d’administration du GIP 19 juin 2014</vt:lpstr>
      <vt:lpstr>Conseil d’administration du GIP 19 juin 2014</vt:lpstr>
      <vt:lpstr>Conseil d’administration du GIP 19 juin 2014</vt:lpstr>
      <vt:lpstr>Conseil d’administration du GIP 19 juin 2014</vt:lpstr>
      <vt:lpstr>Conseil d’administration du GIP 19 juin 2014</vt:lpstr>
      <vt:lpstr>Conseil d’administration du GIP 19 juin 2014</vt:lpstr>
      <vt:lpstr>Conseil d’administration du GIP 19 juin 2014</vt:lpstr>
      <vt:lpstr>Présentation PowerPoint</vt:lpstr>
      <vt:lpstr>Conseil d’administration du GIP 19 juin 2014</vt:lpstr>
      <vt:lpstr>Conseil d’administration du GIP 19 juin 2014</vt:lpstr>
      <vt:lpstr>Conseil d’administration du GIP 19 juin 2014</vt:lpstr>
      <vt:lpstr>Conseil d’administration du GIP 19 juin 2014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Relance d’un groupe d’échanges sur la cartographie des zones d’activités  CRAIG – 18 décembre 2012</dc:title>
  <dc:creator>F. DENEUX</dc:creator>
  <cp:lastModifiedBy>Frédéric Deneux</cp:lastModifiedBy>
  <cp:revision>343</cp:revision>
  <cp:lastPrinted>2014-06-16T09:15:33Z</cp:lastPrinted>
  <dcterms:created xsi:type="dcterms:W3CDTF">2013-09-03T13:17:07Z</dcterms:created>
  <dcterms:modified xsi:type="dcterms:W3CDTF">2014-06-17T08:49:06Z</dcterms:modified>
</cp:coreProperties>
</file>