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2" r:id="rId2"/>
    <p:sldId id="257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2046" y="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anchor="t" anchorCtr="0" compatLnSpc="1"/>
          <a:lstStyle/>
          <a:p>
            <a:pPr defTabSz="9904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3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quarter" idx="1"/>
          </p:nvPr>
        </p:nvSpPr>
        <p:spPr>
          <a:xfrm>
            <a:off x="4021289" y="0"/>
            <a:ext cx="3076363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anchor="t" anchorCtr="0" compatLnSpc="1"/>
          <a:lstStyle/>
          <a:p>
            <a:pPr algn="r" defTabSz="9904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EA188CC-BE93-429B-B23E-8C74A0161BA2}" type="datetime1">
              <a:rPr lang="fr-FR" sz="1300">
                <a:solidFill>
                  <a:srgbClr val="000000"/>
                </a:solidFill>
                <a:latin typeface="Calibri"/>
              </a:rPr>
              <a:pPr algn="r" defTabSz="9904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15/06/2016</a:t>
            </a:fld>
            <a:endParaRPr lang="fr-FR" sz="13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2"/>
          </p:nvPr>
        </p:nvSpPr>
        <p:spPr>
          <a:xfrm>
            <a:off x="0" y="9721100"/>
            <a:ext cx="3076363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anchor="b" anchorCtr="0" compatLnSpc="1"/>
          <a:lstStyle/>
          <a:p>
            <a:pPr defTabSz="9904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300">
                <a:solidFill>
                  <a:srgbClr val="000000"/>
                </a:solidFill>
                <a:latin typeface="Calibri"/>
              </a:rPr>
              <a:t>Centre Régional Auvergnat de l'Information Géographique - Groupement d'Intérêt Public</a:t>
            </a:r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3"/>
          </p:nvPr>
        </p:nvSpPr>
        <p:spPr>
          <a:xfrm>
            <a:off x="4021289" y="9721100"/>
            <a:ext cx="3076363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anchor="b" anchorCtr="0" compatLnSpc="1"/>
          <a:lstStyle/>
          <a:p>
            <a:pPr algn="r" defTabSz="99047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118569F-6CF7-43B5-872F-C80978750B6F}" type="slidenum">
              <a:pPr algn="r" defTabSz="990478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‹N°›</a:t>
            </a:fld>
            <a:endParaRPr lang="fr-FR" sz="130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7545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anchor="t" anchorCtr="0" compatLnSpc="1"/>
          <a:lstStyle>
            <a:lvl1pPr marL="0" marR="0" lvl="0" indent="0" algn="l" defTabSz="9904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idx="1"/>
          </p:nvPr>
        </p:nvSpPr>
        <p:spPr>
          <a:xfrm>
            <a:off x="4021289" y="0"/>
            <a:ext cx="3076363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anchor="t" anchorCtr="0" compatLnSpc="1"/>
          <a:lstStyle>
            <a:lvl1pPr marL="0" marR="0" lvl="0" indent="0" algn="r" defTabSz="9904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FD9059F-057B-4DF2-8300-2808C2C98CF1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Espace réservé des commentaires 4"/>
          <p:cNvSpPr txBox="1"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anchor="t" anchorCtr="0" compatLnSpc="1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4"/>
          </p:nvPr>
        </p:nvSpPr>
        <p:spPr>
          <a:xfrm>
            <a:off x="0" y="9721100"/>
            <a:ext cx="3076363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anchor="b" anchorCtr="0" compatLnSpc="1"/>
          <a:lstStyle>
            <a:lvl1pPr marL="0" marR="0" lvl="0" indent="0" algn="l" defTabSz="9904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r>
              <a:rPr lang="fr-FR"/>
              <a:t>Centre Régional Auvergnat de l'Information Géographique - Groupement d'Intérêt Public</a:t>
            </a:r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xfrm>
            <a:off x="4021289" y="9721100"/>
            <a:ext cx="3076363" cy="511731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anchor="b" anchorCtr="0" compatLnSpc="1"/>
          <a:lstStyle>
            <a:lvl1pPr marL="0" marR="0" lvl="0" indent="0" algn="r" defTabSz="990478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3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76629D0-E7DD-45FE-9059-6A737A648860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65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76629D0-E7DD-45FE-9059-6A737A6488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046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76629D0-E7DD-45FE-9059-6A737A6488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1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76629D0-E7DD-45FE-9059-6A737A6488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397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76629D0-E7DD-45FE-9059-6A737A6488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524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76629D0-E7DD-45FE-9059-6A737A64886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37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76629D0-E7DD-45FE-9059-6A737A6488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704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76629D0-E7DD-45FE-9059-6A737A64886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293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76629D0-E7DD-45FE-9059-6A737A6488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41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76629D0-E7DD-45FE-9059-6A737A64886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435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/>
          <p:cNvSpPr txBox="1"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pic>
        <p:nvPicPr>
          <p:cNvPr id="4" name="Imag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1534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Connecteur droit 8"/>
          <p:cNvCxnSpPr/>
          <p:nvPr/>
        </p:nvCxnSpPr>
        <p:spPr>
          <a:xfrm>
            <a:off x="0" y="836712"/>
            <a:ext cx="9144000" cy="0"/>
          </a:xfrm>
          <a:prstGeom prst="straightConnector1">
            <a:avLst/>
          </a:prstGeom>
          <a:noFill/>
          <a:ln w="63495">
            <a:solidFill>
              <a:srgbClr val="000000"/>
            </a:solidFill>
            <a:prstDash val="solid"/>
          </a:ln>
        </p:spPr>
      </p:cxnSp>
    </p:spTree>
    <p:extLst>
      <p:ext uri="{BB962C8B-B14F-4D97-AF65-F5344CB8AC3E}">
        <p14:creationId xmlns:p14="http://schemas.microsoft.com/office/powerpoint/2010/main" val="202545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7E5FC6-04C1-4766-9072-ADEADF2DF22E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3EBF49-6DA5-45AF-9C30-E0CDAF3D9756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1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EAA593-E04E-4993-ABE4-13E4F40D91EC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CA254B-86AA-445E-83C8-E8FF26AAC170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168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CA33D7-2103-4579-A62E-797906E85CCF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42BDD9-C7A1-4864-89B0-6EA69A56F68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29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28BCED-530D-42AE-913D-3016E1574F5E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8C9775-A026-41D0-9967-CC266BF854C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20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DFB2FB-B84F-46CC-99F7-62594DD5A83E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534FEF4-2E76-4E5E-8C38-D36DDF11B85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19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807776-E424-4E4C-AE42-3D885611136A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8" name="Espace réservé du pied de page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ED0E32-6B20-4486-AD65-1DE4E19BD1F9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66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3C12309-22F3-4F90-8B84-DBD360837D7E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4BE48E-D596-429D-809A-9B49FDAB766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898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C1EC5F-3DCA-470B-A784-396D6AD70A9A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3" name="Espace réservé du pied de page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BF4B88F-BA5E-4B4C-9695-B8A32C9EBC71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90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1485DA-8245-4D44-B358-27CF9F8CDF76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F1E62A5-C0A1-45DE-BBAB-40FEB054B4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99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C7E6E7-6C0C-447B-BF8E-00EB4AE45798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D8F0E2-42EF-400B-9481-0CB5612E8B6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544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7C2A196A-8611-4389-B649-7B987BC80E06}" type="datetime1">
              <a:rPr lang="fr-FR"/>
              <a:pPr lvl="0"/>
              <a:t>15/06/2016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CC27B13-3E7F-4520-A7E4-88EE00B54EB6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fr-FR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18" Type="http://schemas.openxmlformats.org/officeDocument/2006/relationships/image" Target="../media/image1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jpe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2"/>
          <a:srcRect l="57048" t="24512" r="28010" b="34498"/>
          <a:stretch/>
        </p:blipFill>
        <p:spPr>
          <a:xfrm>
            <a:off x="0" y="1864740"/>
            <a:ext cx="1942555" cy="2995891"/>
          </a:xfrm>
          <a:prstGeom prst="homePlate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2660"/>
            <a:ext cx="9144000" cy="815340"/>
          </a:xfrm>
          <a:prstGeom prst="rect">
            <a:avLst/>
          </a:prstGeom>
        </p:spPr>
      </p:pic>
      <p:cxnSp>
        <p:nvCxnSpPr>
          <p:cNvPr id="6" name="Connecteur droit 8"/>
          <p:cNvCxnSpPr/>
          <p:nvPr/>
        </p:nvCxnSpPr>
        <p:spPr>
          <a:xfrm>
            <a:off x="0" y="6042660"/>
            <a:ext cx="9144000" cy="0"/>
          </a:xfrm>
          <a:prstGeom prst="straightConnector1">
            <a:avLst/>
          </a:prstGeom>
          <a:noFill/>
          <a:ln w="63495">
            <a:solidFill>
              <a:srgbClr val="000000"/>
            </a:solidFill>
            <a:prstDash val="solid"/>
          </a:ln>
        </p:spPr>
      </p:cxnSp>
      <p:pic>
        <p:nvPicPr>
          <p:cNvPr id="17" name="Picture 54" descr="logo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93" y="2069797"/>
            <a:ext cx="540768" cy="229646"/>
          </a:xfrm>
          <a:prstGeom prst="rect">
            <a:avLst/>
          </a:prstGeom>
          <a:noFill/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93" y="953699"/>
            <a:ext cx="540768" cy="318164"/>
          </a:xfrm>
          <a:prstGeom prst="rect">
            <a:avLst/>
          </a:prstGeom>
          <a:noFill/>
        </p:spPr>
      </p:pic>
      <p:pic>
        <p:nvPicPr>
          <p:cNvPr id="9" name="Picture 63" descr="logo_caba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079" y="3293933"/>
            <a:ext cx="313904" cy="450400"/>
          </a:xfrm>
          <a:prstGeom prst="rect">
            <a:avLst/>
          </a:prstGeom>
          <a:noFill/>
        </p:spPr>
      </p:pic>
      <p:pic>
        <p:nvPicPr>
          <p:cNvPr id="10" name="Picture 6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180" y="3828387"/>
            <a:ext cx="583868" cy="329642"/>
          </a:xfrm>
          <a:prstGeom prst="rect">
            <a:avLst/>
          </a:prstGeom>
          <a:noFill/>
        </p:spPr>
      </p:pic>
      <p:pic>
        <p:nvPicPr>
          <p:cNvPr id="11" name="Picture 58" descr="Moulin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180" y="4590076"/>
            <a:ext cx="601316" cy="237083"/>
          </a:xfrm>
          <a:prstGeom prst="rect">
            <a:avLst/>
          </a:prstGeom>
          <a:noFill/>
        </p:spPr>
      </p:pic>
      <p:pic>
        <p:nvPicPr>
          <p:cNvPr id="12" name="Picture 60" descr="CA_de_Vichy_Val_Allier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93" y="4860631"/>
            <a:ext cx="556278" cy="327809"/>
          </a:xfrm>
          <a:prstGeom prst="rect">
            <a:avLst/>
          </a:prstGeom>
          <a:noFill/>
        </p:spPr>
      </p:pic>
      <p:pic>
        <p:nvPicPr>
          <p:cNvPr id="13" name="Picture 59" descr="Logo_CAM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93" y="4230037"/>
            <a:ext cx="577155" cy="288574"/>
          </a:xfrm>
          <a:prstGeom prst="rect">
            <a:avLst/>
          </a:prstGeom>
          <a:noFill/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93" y="5259351"/>
            <a:ext cx="540768" cy="270381"/>
          </a:xfrm>
          <a:prstGeom prst="rect">
            <a:avLst/>
          </a:prstGeom>
          <a:noFill/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3079" y="5569930"/>
            <a:ext cx="358352" cy="379350"/>
          </a:xfrm>
          <a:prstGeom prst="rect">
            <a:avLst/>
          </a:prstGeom>
          <a:noFill/>
        </p:spPr>
      </p:pic>
      <p:pic>
        <p:nvPicPr>
          <p:cNvPr id="1026" name="Picture 2" descr="http://craig.fr/sites/default/files/imagecache/vignette-petite/partenaires/32-conseil-general-de-la-haute-loire/logohlledeptrvb150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180" y="2429837"/>
            <a:ext cx="562991" cy="22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raig.fr/sites/default/files/imagecache/vignette-petite/partenaires/30-conseil-general-de-lallier/logocg03site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180" y="1709757"/>
            <a:ext cx="547481" cy="30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raig.fr/sites/default/files/imagecache/vignette-petite/partenaires/29-conseil-general-du-puy-de-dome/logodepartement63quadri2015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180" y="2789877"/>
            <a:ext cx="547481" cy="39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5729"/>
            <a:ext cx="1152128" cy="12442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ous-titre 2"/>
          <p:cNvSpPr>
            <a:spLocks noGrp="1"/>
          </p:cNvSpPr>
          <p:nvPr>
            <p:ph type="subTitle" idx="4294967295"/>
          </p:nvPr>
        </p:nvSpPr>
        <p:spPr>
          <a:xfrm>
            <a:off x="1452400" y="1843059"/>
            <a:ext cx="6934298" cy="806277"/>
          </a:xfr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r>
              <a:rPr lang="fr-FR" sz="2800" b="1" dirty="0" smtClean="0">
                <a:solidFill>
                  <a:srgbClr val="002060"/>
                </a:solidFill>
                <a:latin typeface="Agency FB" pitchFamily="34"/>
                <a:ea typeface="+mn-ea"/>
                <a:cs typeface="+mn-cs"/>
              </a:rPr>
              <a:t>Comité d’orientation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fr-FR" sz="2800" b="1" dirty="0" smtClean="0">
                <a:solidFill>
                  <a:srgbClr val="002060"/>
                </a:solidFill>
                <a:latin typeface="Agency FB" pitchFamily="34"/>
                <a:ea typeface="+mn-ea"/>
                <a:cs typeface="+mn-cs"/>
              </a:rPr>
              <a:t>20 juin 2016</a:t>
            </a:r>
            <a:endParaRPr lang="fr-FR" sz="1050" dirty="0">
              <a:solidFill>
                <a:srgbClr val="002060"/>
              </a:solidFill>
              <a:latin typeface="Agency FB" pitchFamily="34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fr-FR" sz="2800" b="1" dirty="0">
              <a:solidFill>
                <a:srgbClr val="002060"/>
              </a:solidFill>
              <a:latin typeface="Agency FB" pitchFamily="34"/>
              <a:ea typeface="+mn-ea"/>
              <a:cs typeface="+mn-cs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fr-FR" sz="2800" b="1" dirty="0" smtClean="0">
              <a:solidFill>
                <a:srgbClr val="002060"/>
              </a:solidFill>
              <a:latin typeface="Agency FB" pitchFamily="34"/>
              <a:ea typeface="+mn-ea"/>
              <a:cs typeface="+mn-cs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fr-FR" sz="2800" b="1" dirty="0">
              <a:solidFill>
                <a:srgbClr val="002060"/>
              </a:solidFill>
              <a:latin typeface="Agency FB" pitchFamily="34"/>
              <a:ea typeface="+mn-ea"/>
              <a:cs typeface="+mn-cs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fr-FR" sz="2800" b="1" dirty="0" smtClean="0">
              <a:solidFill>
                <a:srgbClr val="002060"/>
              </a:solidFill>
              <a:latin typeface="Agency FB" pitchFamily="34"/>
              <a:ea typeface="+mn-ea"/>
              <a:cs typeface="+mn-cs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fr-FR" sz="2800" b="1" dirty="0" smtClean="0">
                <a:solidFill>
                  <a:srgbClr val="002060"/>
                </a:solidFill>
                <a:latin typeface="Agency FB" pitchFamily="34"/>
                <a:ea typeface="+mn-ea"/>
                <a:cs typeface="+mn-cs"/>
              </a:rPr>
              <a:t>Centre </a:t>
            </a:r>
            <a:r>
              <a:rPr lang="fr-FR" sz="2800" b="1" dirty="0" smtClean="0">
                <a:solidFill>
                  <a:srgbClr val="002060"/>
                </a:solidFill>
                <a:latin typeface="Agency FB" pitchFamily="34"/>
                <a:ea typeface="+mn-ea"/>
                <a:cs typeface="+mn-cs"/>
              </a:rPr>
              <a:t>Régional Auvergnat de l’Information Géographique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fr-FR" sz="2800" dirty="0" smtClean="0">
                <a:solidFill>
                  <a:srgbClr val="002060"/>
                </a:solidFill>
                <a:latin typeface="Agency FB" pitchFamily="34"/>
                <a:ea typeface="+mn-ea"/>
                <a:cs typeface="+mn-cs"/>
              </a:rPr>
              <a:t>Groupement </a:t>
            </a:r>
            <a:r>
              <a:rPr lang="fr-FR" sz="2800" dirty="0">
                <a:solidFill>
                  <a:srgbClr val="002060"/>
                </a:solidFill>
                <a:latin typeface="Agency FB" pitchFamily="34"/>
                <a:ea typeface="+mn-ea"/>
                <a:cs typeface="+mn-cs"/>
              </a:rPr>
              <a:t>d’Intérêt </a:t>
            </a:r>
            <a:r>
              <a:rPr lang="fr-FR" sz="2800" dirty="0" smtClean="0">
                <a:solidFill>
                  <a:srgbClr val="002060"/>
                </a:solidFill>
                <a:latin typeface="Agency FB" pitchFamily="34"/>
                <a:ea typeface="+mn-ea"/>
                <a:cs typeface="+mn-cs"/>
              </a:rPr>
              <a:t>Public</a:t>
            </a:r>
            <a:endParaRPr lang="fr-FR" sz="2800" dirty="0">
              <a:solidFill>
                <a:srgbClr val="002060"/>
              </a:solidFill>
              <a:latin typeface="Agency FB" pitchFamily="34"/>
              <a:ea typeface="+mn-ea"/>
              <a:cs typeface="+mn-cs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fr-FR" sz="2800" dirty="0" smtClean="0">
              <a:solidFill>
                <a:srgbClr val="002060"/>
              </a:solidFill>
              <a:latin typeface="Agency FB" pitchFamily="34"/>
              <a:ea typeface="+mn-ea"/>
              <a:cs typeface="+mn-cs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fr-FR" sz="2800" dirty="0">
                <a:solidFill>
                  <a:schemeClr val="bg1"/>
                </a:solidFill>
                <a:latin typeface="Agency FB" pitchFamily="34"/>
                <a:ea typeface="+mn-ea"/>
                <a:cs typeface="+mn-cs"/>
              </a:rPr>
              <a:t>http://craig.fr/comites-orientation</a:t>
            </a:r>
            <a:endParaRPr lang="fr-FR" sz="2800" dirty="0" smtClean="0">
              <a:solidFill>
                <a:schemeClr val="bg1"/>
              </a:solidFill>
              <a:latin typeface="Agency FB" pitchFamily="34"/>
              <a:ea typeface="+mn-ea"/>
              <a:cs typeface="+mn-cs"/>
            </a:endParaRPr>
          </a:p>
        </p:txBody>
      </p:sp>
      <p:pic>
        <p:nvPicPr>
          <p:cNvPr id="4" name="Picture 2" descr="http://www.auvergnerhonealpes.eu/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180" y="1361552"/>
            <a:ext cx="562991" cy="31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24869"/>
            <a:ext cx="1108018" cy="6579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Picture 2" descr="https://ids.craig.fr/header/img/logo_ue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7994"/>
            <a:ext cx="837533" cy="67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55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/>
          <p:nvPr/>
        </p:nvSpPr>
        <p:spPr>
          <a:xfrm>
            <a:off x="322966" y="118369"/>
            <a:ext cx="2823209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FFFFFF"/>
                </a:solidFill>
                <a:latin typeface="Agency FB" pitchFamily="34"/>
              </a:rPr>
              <a:t>Acquisition Ad hoc</a:t>
            </a:r>
            <a:endParaRPr lang="fr-FR" sz="3600" b="0" i="0" u="none" strike="noStrike" kern="1200" cap="none" spc="0" baseline="0" dirty="0">
              <a:solidFill>
                <a:srgbClr val="FFFFFF"/>
              </a:solidFill>
              <a:uFillTx/>
              <a:latin typeface="Agency FB" pitchFamily="34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322966" y="1052736"/>
            <a:ext cx="8569514" cy="433965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 smtClean="0">
                <a:solidFill>
                  <a:srgbClr val="002060"/>
                </a:solidFill>
                <a:uFillTx/>
                <a:latin typeface="Agency FB" pitchFamily="34"/>
              </a:rPr>
              <a:t>Données altimétriques</a:t>
            </a:r>
          </a:p>
          <a:p>
            <a:pPr marL="914400" lvl="1" indent="-45720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à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Dernière campagne </a:t>
            </a:r>
            <a:r>
              <a:rPr lang="fr-FR" sz="3200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hiver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2016 sur une vingtaine de sites</a:t>
            </a:r>
            <a:r>
              <a:rPr lang="fr-FR" sz="3200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 </a:t>
            </a:r>
            <a:r>
              <a:rPr lang="fr-FR" sz="2400" b="0" i="0" u="none" strike="noStrike" kern="0" cap="none" spc="0" baseline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à des fins de recherche (</a:t>
            </a:r>
            <a:r>
              <a:rPr lang="fr-FR" sz="2400" b="0" i="0" u="none" strike="noStrike" kern="0" cap="none" spc="0" baseline="0" dirty="0" err="1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archéo</a:t>
            </a:r>
            <a:r>
              <a:rPr lang="fr-FR" sz="2400" b="0" i="0" u="none" strike="noStrike" kern="0" cap="none" spc="0" baseline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 / </a:t>
            </a:r>
            <a:r>
              <a:rPr lang="fr-FR" sz="2400" b="0" i="0" u="none" strike="noStrike" kern="0" cap="none" spc="0" baseline="0" dirty="0" err="1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volcano</a:t>
            </a:r>
            <a:r>
              <a:rPr lang="fr-FR" sz="2400" b="0" i="0" u="none" strike="noStrike" kern="0" cap="none" spc="0" baseline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)</a:t>
            </a:r>
            <a:r>
              <a:rPr lang="fr-FR" sz="2400" b="0" i="0" u="none" strike="noStrike" kern="0" cap="none" spc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 et protection des milieux (</a:t>
            </a:r>
            <a:r>
              <a:rPr lang="fr-FR" sz="2400" b="0" i="0" u="none" strike="noStrike" kern="0" cap="none" spc="0" baseline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Marché 	en cours)</a:t>
            </a:r>
            <a:endParaRPr lang="fr-FR" sz="2400" b="0" i="0" u="none" strike="noStrike" kern="0" cap="none" spc="0" dirty="0" smtClean="0">
              <a:solidFill>
                <a:srgbClr val="002060"/>
              </a:solidFill>
              <a:uFillTx/>
              <a:latin typeface="Agency FB" pitchFamily="34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	Recueil des besoins pour une campagne d’acquisition 	hiver 	2017</a:t>
            </a:r>
            <a:r>
              <a:rPr lang="fr-FR" sz="3200" kern="0" dirty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	</a:t>
            </a:r>
            <a:endParaRPr lang="fr-FR" sz="3200" kern="0" dirty="0" smtClean="0">
              <a:solidFill>
                <a:srgbClr val="C00000"/>
              </a:solidFill>
              <a:latin typeface="Agency FB" pitchFamily="34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5360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/>
          <p:nvPr/>
        </p:nvSpPr>
        <p:spPr>
          <a:xfrm>
            <a:off x="322966" y="118369"/>
            <a:ext cx="2153154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FFFFFF"/>
                </a:solidFill>
                <a:latin typeface="Agency FB" pitchFamily="34"/>
              </a:rPr>
              <a:t>Ordre du jour</a:t>
            </a:r>
            <a:endParaRPr lang="fr-FR" sz="3600" b="0" i="0" u="none" strike="noStrike" kern="1200" cap="none" spc="0" baseline="0" dirty="0">
              <a:solidFill>
                <a:srgbClr val="FFFFFF"/>
              </a:solidFill>
              <a:uFillTx/>
              <a:latin typeface="Agency FB" pitchFamily="34"/>
            </a:endParaRPr>
          </a:p>
        </p:txBody>
      </p:sp>
      <p:sp>
        <p:nvSpPr>
          <p:cNvPr id="3" name="Rectangle 1"/>
          <p:cNvSpPr/>
          <p:nvPr/>
        </p:nvSpPr>
        <p:spPr>
          <a:xfrm>
            <a:off x="322966" y="1052736"/>
            <a:ext cx="6535033" cy="501675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 smtClean="0">
                <a:solidFill>
                  <a:srgbClr val="002060"/>
                </a:solidFill>
                <a:uFillTx/>
                <a:latin typeface="Agency FB" pitchFamily="34"/>
              </a:rPr>
              <a:t>Fond</a:t>
            </a:r>
            <a:r>
              <a:rPr lang="fr-FR" sz="3200" b="0" i="0" u="none" strike="noStrike" kern="1200" cap="none" spc="0" dirty="0" smtClean="0">
                <a:solidFill>
                  <a:srgbClr val="002060"/>
                </a:solidFill>
                <a:uFillTx/>
                <a:latin typeface="Agency FB" pitchFamily="34"/>
              </a:rPr>
              <a:t> de plan très grande échelle</a:t>
            </a:r>
          </a:p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aseline="0" dirty="0" smtClean="0">
                <a:solidFill>
                  <a:srgbClr val="002060"/>
                </a:solidFill>
                <a:latin typeface="Agency FB" pitchFamily="34"/>
              </a:rPr>
              <a:t>Données de référence</a:t>
            </a:r>
          </a:p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dirty="0" smtClean="0">
                <a:solidFill>
                  <a:srgbClr val="002060"/>
                </a:solidFill>
                <a:uFillTx/>
                <a:latin typeface="Agency FB" pitchFamily="34"/>
              </a:rPr>
              <a:t>Acquisition ad hoc</a:t>
            </a:r>
          </a:p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</a:rPr>
              <a:t>Formations</a:t>
            </a:r>
          </a:p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</a:rPr>
              <a:t>Réforme territoriale</a:t>
            </a:r>
          </a:p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</a:rPr>
              <a:t>Divers</a:t>
            </a:r>
            <a:endParaRPr lang="fr-FR" sz="3200" dirty="0">
              <a:solidFill>
                <a:srgbClr val="002060"/>
              </a:solidFill>
              <a:latin typeface="Agency FB" pitchFamily="34"/>
            </a:endParaRP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0" dirty="0" smtClean="0">
              <a:solidFill>
                <a:srgbClr val="002060"/>
              </a:solidFill>
              <a:latin typeface="Agency FB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/>
          <p:nvPr/>
        </p:nvSpPr>
        <p:spPr>
          <a:xfrm>
            <a:off x="322966" y="118369"/>
            <a:ext cx="2089033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FFFFFF"/>
                </a:solidFill>
                <a:latin typeface="Agency FB" pitchFamily="34"/>
              </a:rPr>
              <a:t>Tour de table</a:t>
            </a:r>
            <a:endParaRPr lang="fr-FR" sz="3600" b="0" i="0" u="none" strike="noStrike" kern="1200" cap="none" spc="0" baseline="0" dirty="0">
              <a:solidFill>
                <a:srgbClr val="FFFFFF"/>
              </a:solidFill>
              <a:uFillTx/>
              <a:latin typeface="Agency FB" pitchFamily="34"/>
            </a:endParaRPr>
          </a:p>
        </p:txBody>
      </p:sp>
      <p:sp>
        <p:nvSpPr>
          <p:cNvPr id="3" name="Rectangle 1"/>
          <p:cNvSpPr/>
          <p:nvPr/>
        </p:nvSpPr>
        <p:spPr>
          <a:xfrm>
            <a:off x="322966" y="2204864"/>
            <a:ext cx="8425498" cy="280076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R="0" lvl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9600" b="0" i="0" u="none" strike="noStrike" kern="1200" cap="none" spc="0" baseline="0" dirty="0" smtClean="0">
                <a:solidFill>
                  <a:srgbClr val="002060"/>
                </a:solidFill>
                <a:uFillTx/>
                <a:latin typeface="Agency FB" pitchFamily="34"/>
              </a:rPr>
              <a:t>Who’s who</a:t>
            </a:r>
            <a:endParaRPr lang="fr-FR" sz="9600" dirty="0">
              <a:solidFill>
                <a:srgbClr val="002060"/>
              </a:solidFill>
              <a:latin typeface="Agency FB" pitchFamily="34"/>
            </a:endParaRPr>
          </a:p>
          <a:p>
            <a:pPr marL="457200" marR="0" lvl="0" indent="-4572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kern="0" dirty="0" smtClean="0">
              <a:solidFill>
                <a:srgbClr val="002060"/>
              </a:solidFill>
              <a:latin typeface="Agency FB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44465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/>
          <p:nvPr/>
        </p:nvSpPr>
        <p:spPr>
          <a:xfrm>
            <a:off x="322966" y="118369"/>
            <a:ext cx="4915128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FFFFFF"/>
                </a:solidFill>
                <a:latin typeface="Agency FB" pitchFamily="34"/>
              </a:rPr>
              <a:t>Fond de plan très grande échelle</a:t>
            </a:r>
            <a:endParaRPr lang="fr-FR" sz="3600" b="0" i="0" u="none" strike="noStrike" kern="1200" cap="none" spc="0" baseline="0" dirty="0">
              <a:solidFill>
                <a:srgbClr val="FFFFFF"/>
              </a:solidFill>
              <a:uFillTx/>
              <a:latin typeface="Agency FB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86887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/>
          <p:nvPr/>
        </p:nvSpPr>
        <p:spPr>
          <a:xfrm>
            <a:off x="322966" y="118369"/>
            <a:ext cx="3387466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FFFFFF"/>
                </a:solidFill>
                <a:latin typeface="Agency FB" pitchFamily="34"/>
              </a:rPr>
              <a:t>Données de référence</a:t>
            </a:r>
            <a:endParaRPr lang="fr-FR" sz="3600" b="0" i="0" u="none" strike="noStrike" kern="1200" cap="none" spc="0" baseline="0" dirty="0">
              <a:solidFill>
                <a:srgbClr val="FFFFFF"/>
              </a:solidFill>
              <a:uFillTx/>
              <a:latin typeface="Agency FB" pitchFamily="34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322966" y="1052736"/>
            <a:ext cx="8569514" cy="563231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 smtClean="0">
                <a:solidFill>
                  <a:srgbClr val="002060"/>
                </a:solidFill>
                <a:uFillTx/>
                <a:latin typeface="Agency FB" pitchFamily="34"/>
              </a:rPr>
              <a:t>Données IGN</a:t>
            </a:r>
          </a:p>
          <a:p>
            <a:pPr marL="914400" lvl="1" indent="-45720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à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Données du RGE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(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RGE </a:t>
            </a:r>
            <a:r>
              <a:rPr lang="fr-FR" sz="3200" kern="0" dirty="0" err="1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Alti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, BDTOPO, POINT ADRESSE, BDPARCELLAIRE, 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BDTOPO Pays 2007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) MAJ 2015 (Téléchargement et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flux (</a:t>
            </a:r>
            <a:r>
              <a:rPr lang="fr-FR" sz="3200" kern="0" dirty="0">
                <a:solidFill>
                  <a:srgbClr val="002060"/>
                </a:solidFill>
                <a:latin typeface="Agency FB" pitchFamily="34"/>
              </a:rPr>
              <a:t>http://</a:t>
            </a:r>
            <a:r>
              <a:rPr lang="fr-FR" sz="3200" kern="0" dirty="0">
                <a:solidFill>
                  <a:srgbClr val="002060"/>
                </a:solidFill>
                <a:latin typeface="Agency FB" pitchFamily="34"/>
              </a:rPr>
              <a:t>wms.craig.fr/rge)</a:t>
            </a:r>
            <a:r>
              <a:rPr lang="fr-FR" sz="3200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)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	Formats</a:t>
            </a:r>
            <a:r>
              <a:rPr lang="fr-FR" sz="2400" b="0" i="0" u="none" strike="noStrike" kern="0" cap="none" spc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 disponibles : Shapefile / MapInfo MIF/MID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	CU DCM - </a:t>
            </a:r>
            <a:r>
              <a:rPr lang="fr-FR" sz="2400" kern="0" dirty="0">
                <a:solidFill>
                  <a:srgbClr val="002060"/>
                </a:solidFill>
                <a:latin typeface="Agency FB" pitchFamily="34"/>
              </a:rPr>
              <a:t>Convention n° </a:t>
            </a:r>
            <a:r>
              <a:rPr lang="fr-FR" sz="2400" kern="0" dirty="0">
                <a:solidFill>
                  <a:srgbClr val="002060"/>
                </a:solidFill>
                <a:latin typeface="Agency FB" pitchFamily="34"/>
              </a:rPr>
              <a:t>40000404</a:t>
            </a:r>
            <a:endParaRPr lang="fr-FR" sz="2400" kern="0" dirty="0">
              <a:solidFill>
                <a:srgbClr val="002060"/>
              </a:solidFill>
              <a:latin typeface="Agency FB" pitchFamily="34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400" kern="0" dirty="0">
              <a:solidFill>
                <a:srgbClr val="002060"/>
              </a:solidFill>
              <a:latin typeface="Agency FB" pitchFamily="34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 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</a:rPr>
              <a:t>Possibilité </a:t>
            </a:r>
            <a:r>
              <a:rPr lang="fr-FR" sz="3200" kern="0" dirty="0">
                <a:solidFill>
                  <a:srgbClr val="C00000"/>
                </a:solidFill>
                <a:latin typeface="Agency FB" pitchFamily="34"/>
              </a:rPr>
              <a:t>d’étendre ce service sur la Région entière</a:t>
            </a:r>
          </a:p>
        </p:txBody>
      </p:sp>
    </p:spTree>
    <p:extLst>
      <p:ext uri="{BB962C8B-B14F-4D97-AF65-F5344CB8AC3E}">
        <p14:creationId xmlns:p14="http://schemas.microsoft.com/office/powerpoint/2010/main" val="43313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/>
          <p:nvPr/>
        </p:nvSpPr>
        <p:spPr>
          <a:xfrm>
            <a:off x="322966" y="118369"/>
            <a:ext cx="3387466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FFFFFF"/>
                </a:solidFill>
                <a:latin typeface="Agency FB" pitchFamily="34"/>
              </a:rPr>
              <a:t>Données de référence</a:t>
            </a:r>
            <a:endParaRPr lang="fr-FR" sz="3600" b="0" i="0" u="none" strike="noStrike" kern="1200" cap="none" spc="0" baseline="0" dirty="0">
              <a:solidFill>
                <a:srgbClr val="FFFFFF"/>
              </a:solidFill>
              <a:uFillTx/>
              <a:latin typeface="Agency FB" pitchFamily="34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322966" y="1052736"/>
            <a:ext cx="8821034" cy="563231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 smtClean="0">
                <a:solidFill>
                  <a:srgbClr val="002060"/>
                </a:solidFill>
                <a:uFillTx/>
                <a:latin typeface="Agency FB" pitchFamily="34"/>
              </a:rPr>
              <a:t>Données IGN</a:t>
            </a:r>
          </a:p>
          <a:p>
            <a:pPr marL="914400" lvl="1" indent="-45720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à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Données sous licence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(Toutes les échelles de scan, les SCAN Express et classique, la BDCARTO, la BDFORET, 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SCAN 50 express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, 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SCAN Historique 1950, SCAN Etat-Major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) MAJ 2015 (Téléchargement et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flux (</a:t>
            </a:r>
            <a:r>
              <a:rPr lang="fr-FR" sz="3200" kern="0" dirty="0">
                <a:solidFill>
                  <a:srgbClr val="002060"/>
                </a:solidFill>
                <a:latin typeface="Agency FB" pitchFamily="34"/>
              </a:rPr>
              <a:t>http://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</a:rPr>
              <a:t>wms.craig.fr/ign)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)</a:t>
            </a:r>
            <a:endParaRPr lang="fr-FR" sz="3200" kern="0" dirty="0">
              <a:solidFill>
                <a:srgbClr val="002060"/>
              </a:solidFill>
              <a:latin typeface="Agency FB" pitchFamily="34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	Formats</a:t>
            </a:r>
            <a:r>
              <a:rPr lang="fr-FR" sz="2400" b="0" i="0" u="none" strike="noStrike" kern="0" cap="none" spc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 disponibles : Shapefile / MapInfo MIF/MID / JPEG2000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	CU Licence APL</a:t>
            </a:r>
            <a:r>
              <a:rPr lang="fr-FR" sz="2400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 </a:t>
            </a:r>
            <a:r>
              <a:rPr lang="fr-FR" sz="2400" kern="0" dirty="0">
                <a:solidFill>
                  <a:srgbClr val="002060"/>
                </a:solidFill>
                <a:latin typeface="Agency FB" pitchFamily="34"/>
              </a:rPr>
              <a:t>convention </a:t>
            </a:r>
            <a:r>
              <a:rPr lang="fr-FR" sz="2400" kern="0" dirty="0" smtClean="0">
                <a:solidFill>
                  <a:srgbClr val="002060"/>
                </a:solidFill>
                <a:latin typeface="Agency FB" pitchFamily="34"/>
              </a:rPr>
              <a:t>N°40000141</a:t>
            </a:r>
            <a:endParaRPr lang="fr-FR" sz="3200" kern="0" dirty="0" smtClean="0">
              <a:solidFill>
                <a:srgbClr val="002060"/>
              </a:solidFill>
              <a:latin typeface="Agency FB" pitchFamily="34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 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</a:rPr>
              <a:t>Possibilité </a:t>
            </a:r>
            <a:r>
              <a:rPr lang="fr-FR" sz="3200" kern="0" dirty="0">
                <a:solidFill>
                  <a:srgbClr val="C00000"/>
                </a:solidFill>
                <a:latin typeface="Agency FB" pitchFamily="34"/>
              </a:rPr>
              <a:t>d’étendre ce service 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</a:rPr>
              <a:t>(en réflexion).</a:t>
            </a:r>
            <a:endParaRPr lang="fr-FR" sz="3200" kern="0" dirty="0">
              <a:solidFill>
                <a:srgbClr val="C00000"/>
              </a:solidFill>
              <a:latin typeface="Agency FB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400211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/>
          <p:nvPr/>
        </p:nvSpPr>
        <p:spPr>
          <a:xfrm>
            <a:off x="322966" y="118369"/>
            <a:ext cx="3387466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FFFFFF"/>
                </a:solidFill>
                <a:latin typeface="Agency FB" pitchFamily="34"/>
              </a:rPr>
              <a:t>Données de référence</a:t>
            </a:r>
            <a:endParaRPr lang="fr-FR" sz="3600" b="0" i="0" u="none" strike="noStrike" kern="1200" cap="none" spc="0" baseline="0" dirty="0">
              <a:solidFill>
                <a:srgbClr val="FFFFFF"/>
              </a:solidFill>
              <a:uFillTx/>
              <a:latin typeface="Agency FB" pitchFamily="34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322966" y="1052736"/>
            <a:ext cx="8821034" cy="563231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 smtClean="0">
                <a:solidFill>
                  <a:srgbClr val="002060"/>
                </a:solidFill>
                <a:uFillTx/>
                <a:latin typeface="Agency FB" pitchFamily="34"/>
              </a:rPr>
              <a:t>Données cadastrales</a:t>
            </a:r>
          </a:p>
          <a:p>
            <a:pPr marL="914400" lvl="1" indent="-45720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à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Plan cadastral informatisé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MAJ </a:t>
            </a:r>
            <a:r>
              <a:rPr lang="fr-FR" sz="3200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2016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	Formats</a:t>
            </a:r>
            <a:r>
              <a:rPr lang="fr-FR" sz="2400" b="0" i="0" u="none" strike="noStrike" kern="0" cap="none" spc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 disponibles : Shapefile / EDIGEO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 </a:t>
            </a:r>
            <a:r>
              <a:rPr lang="fr-FR" sz="3200" b="1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Fichiers fonciers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actualisés au 1</a:t>
            </a:r>
            <a:r>
              <a:rPr lang="fr-FR" sz="3200" kern="0" baseline="3000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er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 janvier 2016 </a:t>
            </a:r>
            <a:r>
              <a:rPr lang="fr-FR" sz="24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(en cours 	de 	récupération auprès des DDFiP)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	</a:t>
            </a:r>
            <a:r>
              <a:rPr lang="fr-FR" sz="2400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CU Déclaration CNIL</a:t>
            </a:r>
            <a:endParaRPr lang="fr-FR" sz="2400" kern="0" dirty="0">
              <a:solidFill>
                <a:srgbClr val="002060"/>
              </a:solidFill>
              <a:latin typeface="Agency FB" pitchFamily="34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	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Coordination avec la Région pour diffuser les fichiers 	fonciers sur Auvergne Rhône-Alpes</a:t>
            </a:r>
          </a:p>
        </p:txBody>
      </p:sp>
    </p:spTree>
    <p:extLst>
      <p:ext uri="{BB962C8B-B14F-4D97-AF65-F5344CB8AC3E}">
        <p14:creationId xmlns:p14="http://schemas.microsoft.com/office/powerpoint/2010/main" val="372400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/>
          <p:nvPr/>
        </p:nvSpPr>
        <p:spPr>
          <a:xfrm>
            <a:off x="322966" y="118369"/>
            <a:ext cx="3387466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FFFFFF"/>
                </a:solidFill>
                <a:latin typeface="Agency FB" pitchFamily="34"/>
              </a:rPr>
              <a:t>Données de référence</a:t>
            </a:r>
            <a:endParaRPr lang="fr-FR" sz="3600" b="0" i="0" u="none" strike="noStrike" kern="1200" cap="none" spc="0" baseline="0" dirty="0">
              <a:solidFill>
                <a:srgbClr val="FFFFFF"/>
              </a:solidFill>
              <a:uFillTx/>
              <a:latin typeface="Agency FB" pitchFamily="34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322966" y="1052736"/>
            <a:ext cx="8821034" cy="563231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 smtClean="0">
                <a:solidFill>
                  <a:srgbClr val="002060"/>
                </a:solidFill>
                <a:uFillTx/>
                <a:latin typeface="Agency FB" pitchFamily="34"/>
              </a:rPr>
              <a:t>Données cadastrales</a:t>
            </a:r>
          </a:p>
          <a:p>
            <a:pPr marL="914400" lvl="1" indent="-45720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à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Plan cadastral informatisé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MAJ </a:t>
            </a:r>
            <a:r>
              <a:rPr lang="fr-FR" sz="3200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2016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	Formats</a:t>
            </a:r>
            <a:r>
              <a:rPr lang="fr-FR" sz="2400" b="0" i="0" u="none" strike="noStrike" kern="0" cap="none" spc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 disponibles : Shapefile / EDIGEO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 </a:t>
            </a:r>
            <a:r>
              <a:rPr lang="fr-FR" sz="3200" b="1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Fichiers fonciers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actualisés au 1</a:t>
            </a:r>
            <a:r>
              <a:rPr lang="fr-FR" sz="3200" kern="0" baseline="3000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er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 janvier 2016 </a:t>
            </a:r>
            <a:r>
              <a:rPr lang="fr-FR" sz="24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(en cours 	de 	récupération auprès des DDFiP)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	</a:t>
            </a:r>
            <a:r>
              <a:rPr lang="fr-FR" sz="2400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CU Déclaration CNIL</a:t>
            </a:r>
            <a:endParaRPr lang="fr-FR" sz="2400" kern="0" dirty="0">
              <a:solidFill>
                <a:srgbClr val="002060"/>
              </a:solidFill>
              <a:latin typeface="Agency FB" pitchFamily="34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	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Coordination avec la Région pour diffuser les fichiers 	fonciers sur Auvergne Rhône-Alpes</a:t>
            </a:r>
          </a:p>
        </p:txBody>
      </p:sp>
    </p:spTree>
    <p:extLst>
      <p:ext uri="{BB962C8B-B14F-4D97-AF65-F5344CB8AC3E}">
        <p14:creationId xmlns:p14="http://schemas.microsoft.com/office/powerpoint/2010/main" val="124047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/>
          <p:nvPr/>
        </p:nvSpPr>
        <p:spPr>
          <a:xfrm>
            <a:off x="322966" y="118369"/>
            <a:ext cx="3387466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dirty="0" smtClean="0">
                <a:solidFill>
                  <a:srgbClr val="FFFFFF"/>
                </a:solidFill>
                <a:latin typeface="Agency FB" pitchFamily="34"/>
              </a:rPr>
              <a:t>Données de référence</a:t>
            </a:r>
            <a:endParaRPr lang="fr-FR" sz="3600" b="0" i="0" u="none" strike="noStrike" kern="1200" cap="none" spc="0" baseline="0" dirty="0">
              <a:solidFill>
                <a:srgbClr val="FFFFFF"/>
              </a:solidFill>
              <a:uFillTx/>
              <a:latin typeface="Agency FB" pitchFamily="34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322966" y="1052736"/>
            <a:ext cx="8821034" cy="489364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marR="0" lvl="0" indent="-45720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 smtClean="0">
                <a:solidFill>
                  <a:srgbClr val="002060"/>
                </a:solidFill>
                <a:uFillTx/>
                <a:latin typeface="Agency FB" pitchFamily="34"/>
              </a:rPr>
              <a:t>Données </a:t>
            </a:r>
            <a:r>
              <a:rPr lang="fr-FR" sz="3200" b="1" i="0" u="none" strike="noStrike" kern="1200" cap="none" spc="0" baseline="0" dirty="0" err="1" smtClean="0">
                <a:solidFill>
                  <a:srgbClr val="002060"/>
                </a:solidFill>
                <a:uFillTx/>
                <a:latin typeface="Agency FB" pitchFamily="34"/>
              </a:rPr>
              <a:t>orthophotoplans</a:t>
            </a:r>
            <a:endParaRPr lang="fr-FR" sz="3200" b="1" i="0" u="none" strike="noStrike" kern="1200" cap="none" spc="0" baseline="0" dirty="0" smtClean="0">
              <a:solidFill>
                <a:srgbClr val="002060"/>
              </a:solidFill>
              <a:uFillTx/>
              <a:latin typeface="Agency FB" pitchFamily="34"/>
            </a:endParaRPr>
          </a:p>
          <a:p>
            <a:pPr marL="914400" lvl="1" indent="-457200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à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Dernière campagne </a:t>
            </a:r>
            <a:r>
              <a:rPr lang="fr-FR" sz="32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MAJ 2013</a:t>
            </a:r>
            <a:endParaRPr lang="fr-FR" sz="3200" kern="0" dirty="0">
              <a:solidFill>
                <a:srgbClr val="002060"/>
              </a:solidFill>
              <a:latin typeface="Agency FB" pitchFamily="34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	Format</a:t>
            </a:r>
            <a:r>
              <a:rPr lang="fr-FR" sz="2400" b="0" i="0" u="none" strike="noStrike" kern="0" cap="none" spc="0" dirty="0" smtClean="0">
                <a:solidFill>
                  <a:srgbClr val="002060"/>
                </a:solidFill>
                <a:uFillTx/>
                <a:latin typeface="Agency FB" pitchFamily="34"/>
                <a:sym typeface="Wingdings" panose="05000000000000000000" pitchFamily="2" charset="2"/>
              </a:rPr>
              <a:t> disponible : JPEG2000</a:t>
            </a: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kern="0" dirty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	</a:t>
            </a:r>
            <a:r>
              <a:rPr lang="fr-FR" sz="2400" kern="0" dirty="0" smtClean="0">
                <a:solidFill>
                  <a:srgbClr val="002060"/>
                </a:solidFill>
                <a:latin typeface="Agency FB" pitchFamily="34"/>
                <a:sym typeface="Wingdings" panose="05000000000000000000" pitchFamily="2" charset="2"/>
              </a:rPr>
              <a:t>Prochaine campagne initialement programmée en 2019</a:t>
            </a:r>
            <a:endParaRPr lang="fr-FR" sz="3200" kern="0" dirty="0" smtClean="0">
              <a:solidFill>
                <a:srgbClr val="002060"/>
              </a:solidFill>
              <a:latin typeface="Agency FB" pitchFamily="34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	</a:t>
            </a:r>
            <a:endParaRPr lang="fr-FR" sz="3200" kern="0" dirty="0" smtClean="0">
              <a:solidFill>
                <a:srgbClr val="C00000"/>
              </a:solidFill>
              <a:latin typeface="Agency FB" pitchFamily="34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Clr>
                <a:srgbClr val="002060"/>
              </a:buCl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kern="0" dirty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	</a:t>
            </a:r>
            <a:r>
              <a:rPr lang="fr-FR" sz="3200" kern="0" dirty="0" smtClean="0">
                <a:solidFill>
                  <a:srgbClr val="C00000"/>
                </a:solidFill>
                <a:latin typeface="Agency FB" pitchFamily="34"/>
                <a:sym typeface="Wingdings" panose="05000000000000000000" pitchFamily="2" charset="2"/>
              </a:rPr>
              <a:t>Proposition d’un partenariat IGN / CRAIG pour une 	couverture départementale 2016</a:t>
            </a:r>
          </a:p>
        </p:txBody>
      </p:sp>
    </p:spTree>
    <p:extLst>
      <p:ext uri="{BB962C8B-B14F-4D97-AF65-F5344CB8AC3E}">
        <p14:creationId xmlns:p14="http://schemas.microsoft.com/office/powerpoint/2010/main" val="20364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18134</TotalTime>
  <Words>198</Words>
  <Application>Microsoft Office PowerPoint</Application>
  <PresentationFormat>Affichage à l'écran (4:3)</PresentationFormat>
  <Paragraphs>67</Paragraphs>
  <Slides>10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Agency FB</vt:lpstr>
      <vt:lpstr>Arial</vt:lpstr>
      <vt:lpstr>Calibri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Frédéric Deneux</dc:creator>
  <cp:lastModifiedBy>deneux</cp:lastModifiedBy>
  <cp:revision>165</cp:revision>
  <cp:lastPrinted>2015-09-22T09:50:21Z</cp:lastPrinted>
  <dcterms:created xsi:type="dcterms:W3CDTF">2015-09-02T07:23:27Z</dcterms:created>
  <dcterms:modified xsi:type="dcterms:W3CDTF">2016-06-15T14:26:12Z</dcterms:modified>
</cp:coreProperties>
</file>